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1"/>
  </p:notesMasterIdLst>
  <p:handoutMasterIdLst>
    <p:handoutMasterId r:id="rId22"/>
  </p:handoutMasterIdLst>
  <p:sldIdLst>
    <p:sldId id="256" r:id="rId2"/>
    <p:sldId id="407" r:id="rId3"/>
    <p:sldId id="392" r:id="rId4"/>
    <p:sldId id="393" r:id="rId5"/>
    <p:sldId id="408" r:id="rId6"/>
    <p:sldId id="420" r:id="rId7"/>
    <p:sldId id="417" r:id="rId8"/>
    <p:sldId id="409" r:id="rId9"/>
    <p:sldId id="411" r:id="rId10"/>
    <p:sldId id="413" r:id="rId11"/>
    <p:sldId id="410" r:id="rId12"/>
    <p:sldId id="414" r:id="rId13"/>
    <p:sldId id="412" r:id="rId14"/>
    <p:sldId id="415" r:id="rId15"/>
    <p:sldId id="418" r:id="rId16"/>
    <p:sldId id="419" r:id="rId17"/>
    <p:sldId id="421" r:id="rId18"/>
    <p:sldId id="390" r:id="rId19"/>
    <p:sldId id="422" r:id="rId2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0092D2"/>
    <a:srgbClr val="1100FF"/>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94" autoAdjust="0"/>
    <p:restoredTop sz="87083" autoAdjust="0"/>
  </p:normalViewPr>
  <p:slideViewPr>
    <p:cSldViewPr snapToGrid="0" snapToObjects="1">
      <p:cViewPr>
        <p:scale>
          <a:sx n="103" d="100"/>
          <a:sy n="103" d="100"/>
        </p:scale>
        <p:origin x="-1688" y="-176"/>
      </p:cViewPr>
      <p:guideLst>
        <p:guide orient="horz" pos="2160"/>
        <p:guide pos="2880"/>
      </p:guideLst>
    </p:cSldViewPr>
  </p:slideViewPr>
  <p:outlineViewPr>
    <p:cViewPr>
      <p:scale>
        <a:sx n="33" d="100"/>
        <a:sy n="33" d="100"/>
      </p:scale>
      <p:origin x="0" y="16144"/>
    </p:cViewPr>
  </p:outlineViewPr>
  <p:notesTextViewPr>
    <p:cViewPr>
      <p:scale>
        <a:sx n="100" d="100"/>
        <a:sy n="100" d="100"/>
      </p:scale>
      <p:origin x="0" y="0"/>
    </p:cViewPr>
  </p:notesTextViewPr>
  <p:sorterViewPr>
    <p:cViewPr>
      <p:scale>
        <a:sx n="98" d="100"/>
        <a:sy n="98"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notesMaster" Target="notesMasters/notesMaster1.xml"/><Relationship Id="rId22" Type="http://schemas.openxmlformats.org/officeDocument/2006/relationships/handoutMaster" Target="handoutMasters/handoutMaster1.xml"/><Relationship Id="rId23" Type="http://schemas.openxmlformats.org/officeDocument/2006/relationships/printerSettings" Target="printerSettings/printerSettings1.bin"/><Relationship Id="rId24" Type="http://schemas.openxmlformats.org/officeDocument/2006/relationships/presProps" Target="presProps.xml"/><Relationship Id="rId25" Type="http://schemas.openxmlformats.org/officeDocument/2006/relationships/viewProps" Target="viewProps.xml"/><Relationship Id="rId26" Type="http://schemas.openxmlformats.org/officeDocument/2006/relationships/theme" Target="theme/theme1.xml"/><Relationship Id="rId27"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92466813-0DC3-B54D-875A-8E529853B5E9}" type="datetimeFigureOut">
              <a:rPr lang="en-US" smtClean="0"/>
              <a:t>19-04-01</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E92FC7D6-119D-7646-8DC7-4F7927D44808}" type="slidenum">
              <a:rPr lang="en-US" smtClean="0"/>
              <a:t>‹#›</a:t>
            </a:fld>
            <a:endParaRPr lang="en-US"/>
          </a:p>
        </p:txBody>
      </p:sp>
    </p:spTree>
    <p:extLst>
      <p:ext uri="{BB962C8B-B14F-4D97-AF65-F5344CB8AC3E}">
        <p14:creationId xmlns:p14="http://schemas.microsoft.com/office/powerpoint/2010/main" val="36247585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CEF1597-8CD8-D844-BA52-1CCF3EDE1B0B}" type="datetimeFigureOut">
              <a:rPr lang="en-US" smtClean="0"/>
              <a:t>19-04-01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64FB8B2-23F0-0946-9266-1716EC5514B9}" type="slidenum">
              <a:rPr lang="en-US" smtClean="0"/>
              <a:t>‹#›</a:t>
            </a:fld>
            <a:endParaRPr lang="en-US"/>
          </a:p>
        </p:txBody>
      </p:sp>
    </p:spTree>
    <p:extLst>
      <p:ext uri="{BB962C8B-B14F-4D97-AF65-F5344CB8AC3E}">
        <p14:creationId xmlns:p14="http://schemas.microsoft.com/office/powerpoint/2010/main" val="552473153"/>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Datasets collected by high-throughput sequencing of </a:t>
            </a:r>
            <a:r>
              <a:rPr lang="en-US" dirty="0" err="1" smtClean="0"/>
              <a:t>amplicons</a:t>
            </a:r>
            <a:r>
              <a:rPr lang="en-US" dirty="0" smtClean="0"/>
              <a:t>, or shotgun sequencing of </a:t>
            </a:r>
            <a:r>
              <a:rPr lang="en-US" dirty="0" err="1" smtClean="0"/>
              <a:t>metagenomes</a:t>
            </a:r>
            <a:r>
              <a:rPr lang="en-US" dirty="0" smtClean="0"/>
              <a:t> or </a:t>
            </a:r>
            <a:r>
              <a:rPr lang="en-US" dirty="0" err="1" smtClean="0"/>
              <a:t>metatranscriptomes</a:t>
            </a:r>
            <a:r>
              <a:rPr lang="en-US" dirty="0" smtClean="0"/>
              <a:t> are commonplace. These datasets are used to study human health and disease, ecological niches, and the built environment. Datasets collected in this way are limited by the capacity of the machine and so are necessarily probabilistic samples of the underlying environment. However, many investigators are either unaware of this or assume specific properties of the data that confound the analyses. This confounding leads to both false positive and false negative results. I will introduce the concept of probabilistic sampling and of compositional data and describe their </a:t>
            </a:r>
            <a:r>
              <a:rPr lang="en-US" dirty="0" err="1" smtClean="0"/>
              <a:t>properites</a:t>
            </a:r>
            <a:r>
              <a:rPr lang="en-US" dirty="0" smtClean="0"/>
              <a:t> and pathologies. I will provide examples from vaginal meta-</a:t>
            </a:r>
            <a:r>
              <a:rPr lang="en-US" dirty="0" err="1" smtClean="0"/>
              <a:t>transcriptomes</a:t>
            </a:r>
            <a:r>
              <a:rPr lang="en-US" dirty="0" smtClean="0"/>
              <a:t> and gut </a:t>
            </a:r>
            <a:r>
              <a:rPr lang="en-US" dirty="0" err="1" smtClean="0"/>
              <a:t>metagenomes</a:t>
            </a:r>
            <a:r>
              <a:rPr lang="en-US" dirty="0" smtClean="0"/>
              <a:t> that demonstrate the general utility of the approach. I will finally give guidance and point to resources and examples for the analysis of </a:t>
            </a:r>
            <a:r>
              <a:rPr lang="en-US" dirty="0" err="1" smtClean="0"/>
              <a:t>microbiome</a:t>
            </a:r>
            <a:r>
              <a:rPr lang="en-US" smtClean="0"/>
              <a:t> datasets using compositional data analysis.</a:t>
            </a:r>
          </a:p>
          <a:p>
            <a:endParaRPr lang="en-US"/>
          </a:p>
        </p:txBody>
      </p:sp>
      <p:sp>
        <p:nvSpPr>
          <p:cNvPr id="4" name="Slide Number Placeholder 3"/>
          <p:cNvSpPr>
            <a:spLocks noGrp="1"/>
          </p:cNvSpPr>
          <p:nvPr>
            <p:ph type="sldNum" sz="quarter" idx="10"/>
          </p:nvPr>
        </p:nvSpPr>
        <p:spPr/>
        <p:txBody>
          <a:bodyPr/>
          <a:lstStyle/>
          <a:p>
            <a:fld id="{364FB8B2-23F0-0946-9266-1716EC5514B9}" type="slidenum">
              <a:rPr lang="en-US" smtClean="0"/>
              <a:t>1</a:t>
            </a:fld>
            <a:endParaRPr lang="en-US"/>
          </a:p>
        </p:txBody>
      </p:sp>
    </p:spTree>
    <p:extLst>
      <p:ext uri="{BB962C8B-B14F-4D97-AF65-F5344CB8AC3E}">
        <p14:creationId xmlns:p14="http://schemas.microsoft.com/office/powerpoint/2010/main" val="9668555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741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atin typeface="Calibri" charset="0"/>
              </a:rPr>
              <a:t>Starting with a of molecules composed of Tigers and Ladybugs </a:t>
            </a:r>
          </a:p>
          <a:p>
            <a:pPr eaLnBrk="1" hangingPunct="1">
              <a:spcBef>
                <a:spcPct val="0"/>
              </a:spcBef>
            </a:pPr>
            <a:r>
              <a:rPr lang="en-US">
                <a:latin typeface="Calibri" charset="0"/>
              </a:rPr>
              <a:t>We take a random sample, how many Tigers and how many Ladybugs</a:t>
            </a:r>
          </a:p>
          <a:p>
            <a:pPr eaLnBrk="1" hangingPunct="1">
              <a:spcBef>
                <a:spcPct val="0"/>
              </a:spcBef>
            </a:pPr>
            <a:r>
              <a:rPr lang="en-US">
                <a:latin typeface="Calibri" charset="0"/>
              </a:rPr>
              <a:t>If we count a given random area we can infer how many off each there are in entire set</a:t>
            </a:r>
          </a:p>
        </p:txBody>
      </p:sp>
      <p:sp>
        <p:nvSpPr>
          <p:cNvPr id="1741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fontAlgn="base" hangingPunct="1">
              <a:spcBef>
                <a:spcPct val="0"/>
              </a:spcBef>
              <a:spcAft>
                <a:spcPct val="0"/>
              </a:spcAft>
            </a:pPr>
            <a:fld id="{21FC861E-0ADE-804A-BB2C-37FAAD1D2026}" type="slidenum">
              <a:rPr lang="en-US" sz="1200"/>
              <a:pPr eaLnBrk="1" fontAlgn="base" hangingPunct="1">
                <a:spcBef>
                  <a:spcPct val="0"/>
                </a:spcBef>
                <a:spcAft>
                  <a:spcPct val="0"/>
                </a:spcAft>
              </a:pPr>
              <a:t>3</a:t>
            </a:fld>
            <a:endParaRPr lang="en-US" sz="120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741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atin typeface="Calibri" charset="0"/>
              </a:rPr>
              <a:t>Starting with a of molecules composed of Tigers and Ladybugs </a:t>
            </a:r>
          </a:p>
          <a:p>
            <a:pPr eaLnBrk="1" hangingPunct="1">
              <a:spcBef>
                <a:spcPct val="0"/>
              </a:spcBef>
            </a:pPr>
            <a:r>
              <a:rPr lang="en-US">
                <a:latin typeface="Calibri" charset="0"/>
              </a:rPr>
              <a:t>We take a random sample, how many Tigers and how many Ladybugs</a:t>
            </a:r>
          </a:p>
          <a:p>
            <a:pPr eaLnBrk="1" hangingPunct="1">
              <a:spcBef>
                <a:spcPct val="0"/>
              </a:spcBef>
            </a:pPr>
            <a:r>
              <a:rPr lang="en-US">
                <a:latin typeface="Calibri" charset="0"/>
              </a:rPr>
              <a:t>If we count a given random area we can infer how many off each there are in entire set</a:t>
            </a:r>
          </a:p>
        </p:txBody>
      </p:sp>
      <p:sp>
        <p:nvSpPr>
          <p:cNvPr id="1741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fontAlgn="base" hangingPunct="1">
              <a:spcBef>
                <a:spcPct val="0"/>
              </a:spcBef>
              <a:spcAft>
                <a:spcPct val="0"/>
              </a:spcAft>
            </a:pPr>
            <a:fld id="{21FC861E-0ADE-804A-BB2C-37FAAD1D2026}" type="slidenum">
              <a:rPr lang="en-US" sz="1200"/>
              <a:pPr eaLnBrk="1" fontAlgn="base" hangingPunct="1">
                <a:spcBef>
                  <a:spcPct val="0"/>
                </a:spcBef>
                <a:spcAft>
                  <a:spcPct val="0"/>
                </a:spcAft>
              </a:pPr>
              <a:t>4</a:t>
            </a:fld>
            <a:endParaRPr lang="en-US" sz="120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0 count in a</a:t>
            </a:r>
            <a:r>
              <a:rPr lang="en-US" baseline="0" dirty="0" smtClean="0"/>
              <a:t> sample may be a 0 probability, or it may not. If the feature in any sample has a count greater than 0, then by definition the expected value of the probability in all samples for that feature is greater than 0</a:t>
            </a:r>
            <a:endParaRPr lang="en-US" dirty="0"/>
          </a:p>
        </p:txBody>
      </p:sp>
      <p:sp>
        <p:nvSpPr>
          <p:cNvPr id="4" name="Slide Number Placeholder 3"/>
          <p:cNvSpPr>
            <a:spLocks noGrp="1"/>
          </p:cNvSpPr>
          <p:nvPr>
            <p:ph type="sldNum" sz="quarter" idx="10"/>
          </p:nvPr>
        </p:nvSpPr>
        <p:spPr/>
        <p:txBody>
          <a:bodyPr/>
          <a:lstStyle/>
          <a:p>
            <a:fld id="{364FB8B2-23F0-0946-9266-1716EC5514B9}" type="slidenum">
              <a:rPr lang="en-US" smtClean="0"/>
              <a:t>5</a:t>
            </a:fld>
            <a:endParaRPr lang="en-US"/>
          </a:p>
        </p:txBody>
      </p:sp>
    </p:spTree>
    <p:extLst>
      <p:ext uri="{BB962C8B-B14F-4D97-AF65-F5344CB8AC3E}">
        <p14:creationId xmlns:p14="http://schemas.microsoft.com/office/powerpoint/2010/main" val="8585279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Dataset</a:t>
            </a:r>
            <a:r>
              <a:rPr lang="en-US" baseline="0" dirty="0" smtClean="0"/>
              <a:t> of 16S OTUs between young adults and school children</a:t>
            </a:r>
            <a:endParaRPr lang="en-US" dirty="0"/>
          </a:p>
        </p:txBody>
      </p:sp>
      <p:sp>
        <p:nvSpPr>
          <p:cNvPr id="4" name="Slide Number Placeholder 3"/>
          <p:cNvSpPr>
            <a:spLocks noGrp="1"/>
          </p:cNvSpPr>
          <p:nvPr>
            <p:ph type="sldNum" sz="quarter" idx="10"/>
          </p:nvPr>
        </p:nvSpPr>
        <p:spPr/>
        <p:txBody>
          <a:bodyPr/>
          <a:lstStyle/>
          <a:p>
            <a:fld id="{364FB8B2-23F0-0946-9266-1716EC5514B9}" type="slidenum">
              <a:rPr lang="en-US" smtClean="0"/>
              <a:t>7</a:t>
            </a:fld>
            <a:endParaRPr lang="en-US"/>
          </a:p>
        </p:txBody>
      </p:sp>
    </p:spTree>
    <p:extLst>
      <p:ext uri="{BB962C8B-B14F-4D97-AF65-F5344CB8AC3E}">
        <p14:creationId xmlns:p14="http://schemas.microsoft.com/office/powerpoint/2010/main" val="25217368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rPr>
              <a:t>Many more fragments than we can count</a:t>
            </a:r>
          </a:p>
        </p:txBody>
      </p:sp>
      <p:sp>
        <p:nvSpPr>
          <p:cNvPr id="4" name="Slide Number Placeholder 3"/>
          <p:cNvSpPr>
            <a:spLocks noGrp="1"/>
          </p:cNvSpPr>
          <p:nvPr>
            <p:ph type="sldNum" sz="quarter" idx="5"/>
          </p:nvPr>
        </p:nvSpPr>
        <p:spPr/>
        <p:txBody>
          <a:bodyPr/>
          <a:lstStyle/>
          <a:p>
            <a:pPr>
              <a:defRPr/>
            </a:pPr>
            <a:fld id="{74C11178-4F24-F047-BF39-749B523BBEA5}" type="slidenum">
              <a:rPr lang="en-US" smtClean="0"/>
              <a:pPr>
                <a:defRPr/>
              </a:pPr>
              <a:t>18</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CA"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CA" smtClean="0"/>
              <a:t>Click to edit Master subtitle style</a:t>
            </a:r>
            <a:endParaRPr lang="en-US"/>
          </a:p>
        </p:txBody>
      </p:sp>
      <p:sp>
        <p:nvSpPr>
          <p:cNvPr id="4" name="Date Placeholder 3"/>
          <p:cNvSpPr>
            <a:spLocks noGrp="1"/>
          </p:cNvSpPr>
          <p:nvPr>
            <p:ph type="dt" sz="half" idx="10"/>
          </p:nvPr>
        </p:nvSpPr>
        <p:spPr/>
        <p:txBody>
          <a:bodyPr/>
          <a:lstStyle/>
          <a:p>
            <a:r>
              <a:rPr lang="en-CA" smtClean="0"/>
              <a:t>Sept 2018</a:t>
            </a:r>
            <a:endParaRPr lang="en-US"/>
          </a:p>
        </p:txBody>
      </p:sp>
      <p:sp>
        <p:nvSpPr>
          <p:cNvPr id="5" name="Footer Placeholder 4"/>
          <p:cNvSpPr>
            <a:spLocks noGrp="1"/>
          </p:cNvSpPr>
          <p:nvPr>
            <p:ph type="ftr" sz="quarter" idx="11"/>
          </p:nvPr>
        </p:nvSpPr>
        <p:spPr/>
        <p:txBody>
          <a:bodyPr/>
          <a:lstStyle/>
          <a:p>
            <a:r>
              <a:rPr lang="en-US" smtClean="0"/>
              <a:t>Simons 2019</a:t>
            </a:r>
            <a:endParaRPr lang="en-US"/>
          </a:p>
        </p:txBody>
      </p:sp>
      <p:sp>
        <p:nvSpPr>
          <p:cNvPr id="6" name="Slide Number Placeholder 5"/>
          <p:cNvSpPr>
            <a:spLocks noGrp="1"/>
          </p:cNvSpPr>
          <p:nvPr>
            <p:ph type="sldNum" sz="quarter" idx="12"/>
          </p:nvPr>
        </p:nvSpPr>
        <p:spPr/>
        <p:txBody>
          <a:bodyPr/>
          <a:lstStyle/>
          <a:p>
            <a:fld id="{FE820E90-B7EC-EF40-A347-7AE0ED4627FE}" type="slidenum">
              <a:rPr lang="en-US" smtClean="0"/>
              <a:t>‹#›</a:t>
            </a:fld>
            <a:endParaRPr lang="en-US"/>
          </a:p>
        </p:txBody>
      </p:sp>
    </p:spTree>
    <p:extLst>
      <p:ext uri="{BB962C8B-B14F-4D97-AF65-F5344CB8AC3E}">
        <p14:creationId xmlns:p14="http://schemas.microsoft.com/office/powerpoint/2010/main" val="37294298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4" name="Date Placeholder 3"/>
          <p:cNvSpPr>
            <a:spLocks noGrp="1"/>
          </p:cNvSpPr>
          <p:nvPr>
            <p:ph type="dt" sz="half" idx="10"/>
          </p:nvPr>
        </p:nvSpPr>
        <p:spPr/>
        <p:txBody>
          <a:bodyPr/>
          <a:lstStyle/>
          <a:p>
            <a:r>
              <a:rPr lang="en-CA" smtClean="0"/>
              <a:t>Sept 2018</a:t>
            </a:r>
            <a:endParaRPr lang="en-US"/>
          </a:p>
        </p:txBody>
      </p:sp>
      <p:sp>
        <p:nvSpPr>
          <p:cNvPr id="5" name="Footer Placeholder 4"/>
          <p:cNvSpPr>
            <a:spLocks noGrp="1"/>
          </p:cNvSpPr>
          <p:nvPr>
            <p:ph type="ftr" sz="quarter" idx="11"/>
          </p:nvPr>
        </p:nvSpPr>
        <p:spPr/>
        <p:txBody>
          <a:bodyPr/>
          <a:lstStyle/>
          <a:p>
            <a:r>
              <a:rPr lang="en-US" smtClean="0"/>
              <a:t>Simons 2019</a:t>
            </a:r>
            <a:endParaRPr lang="en-US"/>
          </a:p>
        </p:txBody>
      </p:sp>
      <p:sp>
        <p:nvSpPr>
          <p:cNvPr id="6" name="Slide Number Placeholder 5"/>
          <p:cNvSpPr>
            <a:spLocks noGrp="1"/>
          </p:cNvSpPr>
          <p:nvPr>
            <p:ph type="sldNum" sz="quarter" idx="12"/>
          </p:nvPr>
        </p:nvSpPr>
        <p:spPr/>
        <p:txBody>
          <a:bodyPr/>
          <a:lstStyle/>
          <a:p>
            <a:fld id="{FE820E90-B7EC-EF40-A347-7AE0ED4627FE}" type="slidenum">
              <a:rPr lang="en-US" smtClean="0"/>
              <a:t>‹#›</a:t>
            </a:fld>
            <a:endParaRPr lang="en-US"/>
          </a:p>
        </p:txBody>
      </p:sp>
    </p:spTree>
    <p:extLst>
      <p:ext uri="{BB962C8B-B14F-4D97-AF65-F5344CB8AC3E}">
        <p14:creationId xmlns:p14="http://schemas.microsoft.com/office/powerpoint/2010/main" val="31621331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CA"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4" name="Date Placeholder 3"/>
          <p:cNvSpPr>
            <a:spLocks noGrp="1"/>
          </p:cNvSpPr>
          <p:nvPr>
            <p:ph type="dt" sz="half" idx="10"/>
          </p:nvPr>
        </p:nvSpPr>
        <p:spPr/>
        <p:txBody>
          <a:bodyPr/>
          <a:lstStyle/>
          <a:p>
            <a:r>
              <a:rPr lang="en-CA" smtClean="0"/>
              <a:t>Sept 2018</a:t>
            </a:r>
            <a:endParaRPr lang="en-US"/>
          </a:p>
        </p:txBody>
      </p:sp>
      <p:sp>
        <p:nvSpPr>
          <p:cNvPr id="5" name="Footer Placeholder 4"/>
          <p:cNvSpPr>
            <a:spLocks noGrp="1"/>
          </p:cNvSpPr>
          <p:nvPr>
            <p:ph type="ftr" sz="quarter" idx="11"/>
          </p:nvPr>
        </p:nvSpPr>
        <p:spPr/>
        <p:txBody>
          <a:bodyPr/>
          <a:lstStyle/>
          <a:p>
            <a:r>
              <a:rPr lang="en-US" smtClean="0"/>
              <a:t>Simons 2019</a:t>
            </a:r>
            <a:endParaRPr lang="en-US"/>
          </a:p>
        </p:txBody>
      </p:sp>
      <p:sp>
        <p:nvSpPr>
          <p:cNvPr id="6" name="Slide Number Placeholder 5"/>
          <p:cNvSpPr>
            <a:spLocks noGrp="1"/>
          </p:cNvSpPr>
          <p:nvPr>
            <p:ph type="sldNum" sz="quarter" idx="12"/>
          </p:nvPr>
        </p:nvSpPr>
        <p:spPr/>
        <p:txBody>
          <a:bodyPr/>
          <a:lstStyle/>
          <a:p>
            <a:fld id="{FE820E90-B7EC-EF40-A347-7AE0ED4627FE}" type="slidenum">
              <a:rPr lang="en-US" smtClean="0"/>
              <a:t>‹#›</a:t>
            </a:fld>
            <a:endParaRPr lang="en-US"/>
          </a:p>
        </p:txBody>
      </p:sp>
    </p:spTree>
    <p:extLst>
      <p:ext uri="{BB962C8B-B14F-4D97-AF65-F5344CB8AC3E}">
        <p14:creationId xmlns:p14="http://schemas.microsoft.com/office/powerpoint/2010/main" val="29225769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smtClean="0"/>
              <a:t>Click to edit Master title style</a:t>
            </a:r>
            <a:endParaRPr lang="en-US"/>
          </a:p>
        </p:txBody>
      </p:sp>
      <p:sp>
        <p:nvSpPr>
          <p:cNvPr id="3" name="Content Placeholder 2"/>
          <p:cNvSpPr>
            <a:spLocks noGrp="1"/>
          </p:cNvSpPr>
          <p:nvPr>
            <p:ph idx="1"/>
          </p:nvPr>
        </p:nvSpPr>
        <p:spPr/>
        <p:txBody>
          <a:body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4" name="Date Placeholder 3"/>
          <p:cNvSpPr>
            <a:spLocks noGrp="1"/>
          </p:cNvSpPr>
          <p:nvPr>
            <p:ph type="dt" sz="half" idx="10"/>
          </p:nvPr>
        </p:nvSpPr>
        <p:spPr/>
        <p:txBody>
          <a:bodyPr/>
          <a:lstStyle/>
          <a:p>
            <a:r>
              <a:rPr lang="en-CA" smtClean="0"/>
              <a:t>Sept 2018</a:t>
            </a:r>
            <a:endParaRPr lang="en-US"/>
          </a:p>
        </p:txBody>
      </p:sp>
      <p:sp>
        <p:nvSpPr>
          <p:cNvPr id="5" name="Footer Placeholder 4"/>
          <p:cNvSpPr>
            <a:spLocks noGrp="1"/>
          </p:cNvSpPr>
          <p:nvPr>
            <p:ph type="ftr" sz="quarter" idx="11"/>
          </p:nvPr>
        </p:nvSpPr>
        <p:spPr/>
        <p:txBody>
          <a:bodyPr/>
          <a:lstStyle/>
          <a:p>
            <a:r>
              <a:rPr lang="en-US" smtClean="0"/>
              <a:t>Simons 2019</a:t>
            </a:r>
            <a:endParaRPr lang="en-US"/>
          </a:p>
        </p:txBody>
      </p:sp>
      <p:sp>
        <p:nvSpPr>
          <p:cNvPr id="6" name="Slide Number Placeholder 5"/>
          <p:cNvSpPr>
            <a:spLocks noGrp="1"/>
          </p:cNvSpPr>
          <p:nvPr>
            <p:ph type="sldNum" sz="quarter" idx="12"/>
          </p:nvPr>
        </p:nvSpPr>
        <p:spPr/>
        <p:txBody>
          <a:bodyPr/>
          <a:lstStyle/>
          <a:p>
            <a:fld id="{FE820E90-B7EC-EF40-A347-7AE0ED4627FE}" type="slidenum">
              <a:rPr lang="en-US" smtClean="0"/>
              <a:t>‹#›</a:t>
            </a:fld>
            <a:endParaRPr lang="en-US"/>
          </a:p>
        </p:txBody>
      </p:sp>
    </p:spTree>
    <p:extLst>
      <p:ext uri="{BB962C8B-B14F-4D97-AF65-F5344CB8AC3E}">
        <p14:creationId xmlns:p14="http://schemas.microsoft.com/office/powerpoint/2010/main" val="34140501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CA"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CA" smtClean="0"/>
              <a:t>Click to edit Master text styles</a:t>
            </a:r>
          </a:p>
        </p:txBody>
      </p:sp>
      <p:sp>
        <p:nvSpPr>
          <p:cNvPr id="4" name="Date Placeholder 3"/>
          <p:cNvSpPr>
            <a:spLocks noGrp="1"/>
          </p:cNvSpPr>
          <p:nvPr>
            <p:ph type="dt" sz="half" idx="10"/>
          </p:nvPr>
        </p:nvSpPr>
        <p:spPr/>
        <p:txBody>
          <a:bodyPr/>
          <a:lstStyle/>
          <a:p>
            <a:r>
              <a:rPr lang="en-CA" smtClean="0"/>
              <a:t>Sept 2018</a:t>
            </a:r>
            <a:endParaRPr lang="en-US"/>
          </a:p>
        </p:txBody>
      </p:sp>
      <p:sp>
        <p:nvSpPr>
          <p:cNvPr id="5" name="Footer Placeholder 4"/>
          <p:cNvSpPr>
            <a:spLocks noGrp="1"/>
          </p:cNvSpPr>
          <p:nvPr>
            <p:ph type="ftr" sz="quarter" idx="11"/>
          </p:nvPr>
        </p:nvSpPr>
        <p:spPr/>
        <p:txBody>
          <a:bodyPr/>
          <a:lstStyle/>
          <a:p>
            <a:r>
              <a:rPr lang="en-US" smtClean="0"/>
              <a:t>Simons 2019</a:t>
            </a:r>
            <a:endParaRPr lang="en-US"/>
          </a:p>
        </p:txBody>
      </p:sp>
      <p:sp>
        <p:nvSpPr>
          <p:cNvPr id="6" name="Slide Number Placeholder 5"/>
          <p:cNvSpPr>
            <a:spLocks noGrp="1"/>
          </p:cNvSpPr>
          <p:nvPr>
            <p:ph type="sldNum" sz="quarter" idx="12"/>
          </p:nvPr>
        </p:nvSpPr>
        <p:spPr/>
        <p:txBody>
          <a:bodyPr/>
          <a:lstStyle/>
          <a:p>
            <a:fld id="{FE820E90-B7EC-EF40-A347-7AE0ED4627FE}" type="slidenum">
              <a:rPr lang="en-US" smtClean="0"/>
              <a:t>‹#›</a:t>
            </a:fld>
            <a:endParaRPr lang="en-US"/>
          </a:p>
        </p:txBody>
      </p:sp>
    </p:spTree>
    <p:extLst>
      <p:ext uri="{BB962C8B-B14F-4D97-AF65-F5344CB8AC3E}">
        <p14:creationId xmlns:p14="http://schemas.microsoft.com/office/powerpoint/2010/main" val="22344571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5" name="Date Placeholder 4"/>
          <p:cNvSpPr>
            <a:spLocks noGrp="1"/>
          </p:cNvSpPr>
          <p:nvPr>
            <p:ph type="dt" sz="half" idx="10"/>
          </p:nvPr>
        </p:nvSpPr>
        <p:spPr/>
        <p:txBody>
          <a:bodyPr/>
          <a:lstStyle/>
          <a:p>
            <a:r>
              <a:rPr lang="en-CA" smtClean="0"/>
              <a:t>Sept 2018</a:t>
            </a:r>
            <a:endParaRPr lang="en-US"/>
          </a:p>
        </p:txBody>
      </p:sp>
      <p:sp>
        <p:nvSpPr>
          <p:cNvPr id="6" name="Footer Placeholder 5"/>
          <p:cNvSpPr>
            <a:spLocks noGrp="1"/>
          </p:cNvSpPr>
          <p:nvPr>
            <p:ph type="ftr" sz="quarter" idx="11"/>
          </p:nvPr>
        </p:nvSpPr>
        <p:spPr/>
        <p:txBody>
          <a:bodyPr/>
          <a:lstStyle/>
          <a:p>
            <a:r>
              <a:rPr lang="en-US" smtClean="0"/>
              <a:t>Simons 2019</a:t>
            </a:r>
            <a:endParaRPr lang="en-US"/>
          </a:p>
        </p:txBody>
      </p:sp>
      <p:sp>
        <p:nvSpPr>
          <p:cNvPr id="7" name="Slide Number Placeholder 6"/>
          <p:cNvSpPr>
            <a:spLocks noGrp="1"/>
          </p:cNvSpPr>
          <p:nvPr>
            <p:ph type="sldNum" sz="quarter" idx="12"/>
          </p:nvPr>
        </p:nvSpPr>
        <p:spPr/>
        <p:txBody>
          <a:bodyPr/>
          <a:lstStyle/>
          <a:p>
            <a:fld id="{FE820E90-B7EC-EF40-A347-7AE0ED4627FE}" type="slidenum">
              <a:rPr lang="en-US" smtClean="0"/>
              <a:t>‹#›</a:t>
            </a:fld>
            <a:endParaRPr lang="en-US"/>
          </a:p>
        </p:txBody>
      </p:sp>
    </p:spTree>
    <p:extLst>
      <p:ext uri="{BB962C8B-B14F-4D97-AF65-F5344CB8AC3E}">
        <p14:creationId xmlns:p14="http://schemas.microsoft.com/office/powerpoint/2010/main" val="39699365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CA"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7" name="Date Placeholder 6"/>
          <p:cNvSpPr>
            <a:spLocks noGrp="1"/>
          </p:cNvSpPr>
          <p:nvPr>
            <p:ph type="dt" sz="half" idx="10"/>
          </p:nvPr>
        </p:nvSpPr>
        <p:spPr/>
        <p:txBody>
          <a:bodyPr/>
          <a:lstStyle/>
          <a:p>
            <a:r>
              <a:rPr lang="en-CA" smtClean="0"/>
              <a:t>Sept 2018</a:t>
            </a:r>
            <a:endParaRPr lang="en-US"/>
          </a:p>
        </p:txBody>
      </p:sp>
      <p:sp>
        <p:nvSpPr>
          <p:cNvPr id="8" name="Footer Placeholder 7"/>
          <p:cNvSpPr>
            <a:spLocks noGrp="1"/>
          </p:cNvSpPr>
          <p:nvPr>
            <p:ph type="ftr" sz="quarter" idx="11"/>
          </p:nvPr>
        </p:nvSpPr>
        <p:spPr/>
        <p:txBody>
          <a:bodyPr/>
          <a:lstStyle/>
          <a:p>
            <a:r>
              <a:rPr lang="en-US" smtClean="0"/>
              <a:t>Simons 2019</a:t>
            </a:r>
            <a:endParaRPr lang="en-US"/>
          </a:p>
        </p:txBody>
      </p:sp>
      <p:sp>
        <p:nvSpPr>
          <p:cNvPr id="9" name="Slide Number Placeholder 8"/>
          <p:cNvSpPr>
            <a:spLocks noGrp="1"/>
          </p:cNvSpPr>
          <p:nvPr>
            <p:ph type="sldNum" sz="quarter" idx="12"/>
          </p:nvPr>
        </p:nvSpPr>
        <p:spPr/>
        <p:txBody>
          <a:bodyPr/>
          <a:lstStyle/>
          <a:p>
            <a:fld id="{FE820E90-B7EC-EF40-A347-7AE0ED4627FE}" type="slidenum">
              <a:rPr lang="en-US" smtClean="0"/>
              <a:t>‹#›</a:t>
            </a:fld>
            <a:endParaRPr lang="en-US"/>
          </a:p>
        </p:txBody>
      </p:sp>
    </p:spTree>
    <p:extLst>
      <p:ext uri="{BB962C8B-B14F-4D97-AF65-F5344CB8AC3E}">
        <p14:creationId xmlns:p14="http://schemas.microsoft.com/office/powerpoint/2010/main" val="3770388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smtClean="0"/>
              <a:t>Click to edit Master title style</a:t>
            </a:r>
            <a:endParaRPr lang="en-US"/>
          </a:p>
        </p:txBody>
      </p:sp>
      <p:sp>
        <p:nvSpPr>
          <p:cNvPr id="3" name="Date Placeholder 2"/>
          <p:cNvSpPr>
            <a:spLocks noGrp="1"/>
          </p:cNvSpPr>
          <p:nvPr>
            <p:ph type="dt" sz="half" idx="10"/>
          </p:nvPr>
        </p:nvSpPr>
        <p:spPr/>
        <p:txBody>
          <a:bodyPr/>
          <a:lstStyle/>
          <a:p>
            <a:r>
              <a:rPr lang="en-CA" smtClean="0"/>
              <a:t>Sept 2018</a:t>
            </a:r>
            <a:endParaRPr lang="en-US"/>
          </a:p>
        </p:txBody>
      </p:sp>
      <p:sp>
        <p:nvSpPr>
          <p:cNvPr id="4" name="Footer Placeholder 3"/>
          <p:cNvSpPr>
            <a:spLocks noGrp="1"/>
          </p:cNvSpPr>
          <p:nvPr>
            <p:ph type="ftr" sz="quarter" idx="11"/>
          </p:nvPr>
        </p:nvSpPr>
        <p:spPr/>
        <p:txBody>
          <a:bodyPr/>
          <a:lstStyle/>
          <a:p>
            <a:r>
              <a:rPr lang="en-US" smtClean="0"/>
              <a:t>Simons 2019</a:t>
            </a:r>
            <a:endParaRPr lang="en-US"/>
          </a:p>
        </p:txBody>
      </p:sp>
      <p:sp>
        <p:nvSpPr>
          <p:cNvPr id="5" name="Slide Number Placeholder 4"/>
          <p:cNvSpPr>
            <a:spLocks noGrp="1"/>
          </p:cNvSpPr>
          <p:nvPr>
            <p:ph type="sldNum" sz="quarter" idx="12"/>
          </p:nvPr>
        </p:nvSpPr>
        <p:spPr/>
        <p:txBody>
          <a:bodyPr/>
          <a:lstStyle/>
          <a:p>
            <a:fld id="{FE820E90-B7EC-EF40-A347-7AE0ED4627FE}" type="slidenum">
              <a:rPr lang="en-US" smtClean="0"/>
              <a:t>‹#›</a:t>
            </a:fld>
            <a:endParaRPr lang="en-US"/>
          </a:p>
        </p:txBody>
      </p:sp>
    </p:spTree>
    <p:extLst>
      <p:ext uri="{BB962C8B-B14F-4D97-AF65-F5344CB8AC3E}">
        <p14:creationId xmlns:p14="http://schemas.microsoft.com/office/powerpoint/2010/main" val="26494569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CA" smtClean="0"/>
              <a:t>Sept 2018</a:t>
            </a:r>
            <a:endParaRPr lang="en-US"/>
          </a:p>
        </p:txBody>
      </p:sp>
      <p:sp>
        <p:nvSpPr>
          <p:cNvPr id="3" name="Footer Placeholder 2"/>
          <p:cNvSpPr>
            <a:spLocks noGrp="1"/>
          </p:cNvSpPr>
          <p:nvPr>
            <p:ph type="ftr" sz="quarter" idx="11"/>
          </p:nvPr>
        </p:nvSpPr>
        <p:spPr/>
        <p:txBody>
          <a:bodyPr/>
          <a:lstStyle/>
          <a:p>
            <a:r>
              <a:rPr lang="en-US" smtClean="0"/>
              <a:t>Simons 2019</a:t>
            </a:r>
            <a:endParaRPr lang="en-US"/>
          </a:p>
        </p:txBody>
      </p:sp>
      <p:sp>
        <p:nvSpPr>
          <p:cNvPr id="4" name="Slide Number Placeholder 3"/>
          <p:cNvSpPr>
            <a:spLocks noGrp="1"/>
          </p:cNvSpPr>
          <p:nvPr>
            <p:ph type="sldNum" sz="quarter" idx="12"/>
          </p:nvPr>
        </p:nvSpPr>
        <p:spPr/>
        <p:txBody>
          <a:bodyPr/>
          <a:lstStyle/>
          <a:p>
            <a:fld id="{FE820E90-B7EC-EF40-A347-7AE0ED4627FE}" type="slidenum">
              <a:rPr lang="en-US" smtClean="0"/>
              <a:t>‹#›</a:t>
            </a:fld>
            <a:endParaRPr lang="en-US"/>
          </a:p>
        </p:txBody>
      </p:sp>
    </p:spTree>
    <p:extLst>
      <p:ext uri="{BB962C8B-B14F-4D97-AF65-F5344CB8AC3E}">
        <p14:creationId xmlns:p14="http://schemas.microsoft.com/office/powerpoint/2010/main" val="9485528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CA"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smtClean="0"/>
              <a:t>Click to edit Master text styles</a:t>
            </a:r>
          </a:p>
        </p:txBody>
      </p:sp>
      <p:sp>
        <p:nvSpPr>
          <p:cNvPr id="5" name="Date Placeholder 4"/>
          <p:cNvSpPr>
            <a:spLocks noGrp="1"/>
          </p:cNvSpPr>
          <p:nvPr>
            <p:ph type="dt" sz="half" idx="10"/>
          </p:nvPr>
        </p:nvSpPr>
        <p:spPr/>
        <p:txBody>
          <a:bodyPr/>
          <a:lstStyle/>
          <a:p>
            <a:r>
              <a:rPr lang="en-CA" smtClean="0"/>
              <a:t>Sept 2018</a:t>
            </a:r>
            <a:endParaRPr lang="en-US"/>
          </a:p>
        </p:txBody>
      </p:sp>
      <p:sp>
        <p:nvSpPr>
          <p:cNvPr id="6" name="Footer Placeholder 5"/>
          <p:cNvSpPr>
            <a:spLocks noGrp="1"/>
          </p:cNvSpPr>
          <p:nvPr>
            <p:ph type="ftr" sz="quarter" idx="11"/>
          </p:nvPr>
        </p:nvSpPr>
        <p:spPr/>
        <p:txBody>
          <a:bodyPr/>
          <a:lstStyle/>
          <a:p>
            <a:r>
              <a:rPr lang="en-US" smtClean="0"/>
              <a:t>Simons 2019</a:t>
            </a:r>
            <a:endParaRPr lang="en-US"/>
          </a:p>
        </p:txBody>
      </p:sp>
      <p:sp>
        <p:nvSpPr>
          <p:cNvPr id="7" name="Slide Number Placeholder 6"/>
          <p:cNvSpPr>
            <a:spLocks noGrp="1"/>
          </p:cNvSpPr>
          <p:nvPr>
            <p:ph type="sldNum" sz="quarter" idx="12"/>
          </p:nvPr>
        </p:nvSpPr>
        <p:spPr/>
        <p:txBody>
          <a:bodyPr/>
          <a:lstStyle/>
          <a:p>
            <a:fld id="{FE820E90-B7EC-EF40-A347-7AE0ED4627FE}" type="slidenum">
              <a:rPr lang="en-US" smtClean="0"/>
              <a:t>‹#›</a:t>
            </a:fld>
            <a:endParaRPr lang="en-US"/>
          </a:p>
        </p:txBody>
      </p:sp>
    </p:spTree>
    <p:extLst>
      <p:ext uri="{BB962C8B-B14F-4D97-AF65-F5344CB8AC3E}">
        <p14:creationId xmlns:p14="http://schemas.microsoft.com/office/powerpoint/2010/main" val="17450382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CA"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smtClean="0"/>
              <a:t>Click to edit Master text styles</a:t>
            </a:r>
          </a:p>
        </p:txBody>
      </p:sp>
      <p:sp>
        <p:nvSpPr>
          <p:cNvPr id="5" name="Date Placeholder 4"/>
          <p:cNvSpPr>
            <a:spLocks noGrp="1"/>
          </p:cNvSpPr>
          <p:nvPr>
            <p:ph type="dt" sz="half" idx="10"/>
          </p:nvPr>
        </p:nvSpPr>
        <p:spPr/>
        <p:txBody>
          <a:bodyPr/>
          <a:lstStyle/>
          <a:p>
            <a:r>
              <a:rPr lang="en-CA" smtClean="0"/>
              <a:t>Sept 2018</a:t>
            </a:r>
            <a:endParaRPr lang="en-US"/>
          </a:p>
        </p:txBody>
      </p:sp>
      <p:sp>
        <p:nvSpPr>
          <p:cNvPr id="6" name="Footer Placeholder 5"/>
          <p:cNvSpPr>
            <a:spLocks noGrp="1"/>
          </p:cNvSpPr>
          <p:nvPr>
            <p:ph type="ftr" sz="quarter" idx="11"/>
          </p:nvPr>
        </p:nvSpPr>
        <p:spPr/>
        <p:txBody>
          <a:bodyPr/>
          <a:lstStyle/>
          <a:p>
            <a:r>
              <a:rPr lang="en-US" smtClean="0"/>
              <a:t>Simons 2019</a:t>
            </a:r>
            <a:endParaRPr lang="en-US"/>
          </a:p>
        </p:txBody>
      </p:sp>
      <p:sp>
        <p:nvSpPr>
          <p:cNvPr id="7" name="Slide Number Placeholder 6"/>
          <p:cNvSpPr>
            <a:spLocks noGrp="1"/>
          </p:cNvSpPr>
          <p:nvPr>
            <p:ph type="sldNum" sz="quarter" idx="12"/>
          </p:nvPr>
        </p:nvSpPr>
        <p:spPr/>
        <p:txBody>
          <a:bodyPr/>
          <a:lstStyle/>
          <a:p>
            <a:fld id="{FE820E90-B7EC-EF40-A347-7AE0ED4627FE}" type="slidenum">
              <a:rPr lang="en-US" smtClean="0"/>
              <a:t>‹#›</a:t>
            </a:fld>
            <a:endParaRPr lang="en-US"/>
          </a:p>
        </p:txBody>
      </p:sp>
    </p:spTree>
    <p:extLst>
      <p:ext uri="{BB962C8B-B14F-4D97-AF65-F5344CB8AC3E}">
        <p14:creationId xmlns:p14="http://schemas.microsoft.com/office/powerpoint/2010/main" val="2289758275"/>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9"/>
            <a:ext cx="8229600" cy="547838"/>
          </a:xfrm>
          <a:prstGeom prst="rect">
            <a:avLst/>
          </a:prstGeom>
          <a:solidFill>
            <a:schemeClr val="accent4">
              <a:lumMod val="50000"/>
            </a:schemeClr>
          </a:solidFill>
        </p:spPr>
        <p:txBody>
          <a:bodyPr vert="horz" lIns="91440" tIns="45720" rIns="91440" bIns="45720" rtlCol="0" anchor="ctr">
            <a:normAutofit/>
          </a:bodyPr>
          <a:lstStyle/>
          <a:p>
            <a:r>
              <a:rPr lang="en-CA" dirty="0" smtClean="0"/>
              <a:t>Click to edit Master title style</a:t>
            </a:r>
            <a:endParaRPr lang="en-US" dirty="0"/>
          </a:p>
        </p:txBody>
      </p:sp>
      <p:sp>
        <p:nvSpPr>
          <p:cNvPr id="3" name="Text Placeholder 2"/>
          <p:cNvSpPr>
            <a:spLocks noGrp="1"/>
          </p:cNvSpPr>
          <p:nvPr>
            <p:ph type="body" idx="1"/>
          </p:nvPr>
        </p:nvSpPr>
        <p:spPr>
          <a:xfrm>
            <a:off x="457200" y="931334"/>
            <a:ext cx="8229600" cy="5194830"/>
          </a:xfrm>
          <a:prstGeom prst="rect">
            <a:avLst/>
          </a:prstGeom>
        </p:spPr>
        <p:txBody>
          <a:bodyPr vert="horz" lIns="91440" tIns="45720" rIns="91440" bIns="45720" rtlCol="0">
            <a:normAutofit/>
          </a:body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CA" smtClean="0"/>
              <a:t>Sept 2018</a:t>
            </a:r>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smtClean="0"/>
              <a:t>Simons 2019</a:t>
            </a: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E820E90-B7EC-EF40-A347-7AE0ED4627FE}" type="slidenum">
              <a:rPr lang="en-US" smtClean="0"/>
              <a:t>‹#›</a:t>
            </a:fld>
            <a:endParaRPr lang="en-US"/>
          </a:p>
        </p:txBody>
      </p:sp>
    </p:spTree>
    <p:extLst>
      <p:ext uri="{BB962C8B-B14F-4D97-AF65-F5344CB8AC3E}">
        <p14:creationId xmlns:p14="http://schemas.microsoft.com/office/powerpoint/2010/main" val="273607600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dt="0"/>
  <p:txStyles>
    <p:titleStyle>
      <a:lvl1pPr algn="l" defTabSz="457200" rtl="0" eaLnBrk="1" latinLnBrk="0" hangingPunct="1">
        <a:spcBef>
          <a:spcPct val="0"/>
        </a:spcBef>
        <a:buNone/>
        <a:defRPr sz="2400" b="1" kern="1200">
          <a:solidFill>
            <a:schemeClr val="accent4">
              <a:lumMod val="20000"/>
              <a:lumOff val="80000"/>
            </a:schemeClr>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emf"/><Relationship Id="rId4" Type="http://schemas.openxmlformats.org/officeDocument/2006/relationships/hyperlink" Target="https://github.com/ggloor/compositions/presentations" TargetMode="External"/><Relationship Id="rId5" Type="http://schemas.openxmlformats.org/officeDocument/2006/relationships/hyperlink" Target="mailto:ggloor@uwo.ca" TargetMode="External"/><Relationship Id="rId6" Type="http://schemas.openxmlformats.org/officeDocument/2006/relationships/image" Target="../media/image2.emf"/><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emf"/><Relationship Id="rId3" Type="http://schemas.openxmlformats.org/officeDocument/2006/relationships/image" Target="../media/image12.em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em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emf"/><Relationship Id="rId3" Type="http://schemas.openxmlformats.org/officeDocument/2006/relationships/image" Target="../media/image15.em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em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em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em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emf"/><Relationship Id="rId3" Type="http://schemas.openxmlformats.org/officeDocument/2006/relationships/image" Target="../media/image20.em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emf"/></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5" Type="http://schemas.openxmlformats.org/officeDocument/2006/relationships/image" Target="../media/image23.png"/><Relationship Id="rId6" Type="http://schemas.openxmlformats.org/officeDocument/2006/relationships/image" Target="../media/image24.png"/><Relationship Id="rId7" Type="http://schemas.openxmlformats.org/officeDocument/2006/relationships/image" Target="../media/image25.png"/><Relationship Id="rId8" Type="http://schemas.openxmlformats.org/officeDocument/2006/relationships/image" Target="../media/image26.png"/><Relationship Id="rId9" Type="http://schemas.openxmlformats.org/officeDocument/2006/relationships/image" Target="../media/image27.png"/><Relationship Id="rId10" Type="http://schemas.openxmlformats.org/officeDocument/2006/relationships/image" Target="../media/image28.png"/><Relationship Id="rId11" Type="http://schemas.openxmlformats.org/officeDocument/2006/relationships/image" Target="../media/image2.emf"/><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emf"/><Relationship Id="rId3" Type="http://schemas.openxmlformats.org/officeDocument/2006/relationships/image" Target="../media/image2.emf"/></Relationships>
</file>

<file path=ppt/slides/_rels/slide3.xml.rels><?xml version="1.0" encoding="UTF-8" standalone="yes"?>
<Relationships xmlns="http://schemas.openxmlformats.org/package/2006/relationships"><Relationship Id="rId3" Type="http://schemas.openxmlformats.org/officeDocument/2006/relationships/image" Target="../media/image4.emf"/><Relationship Id="rId4" Type="http://schemas.openxmlformats.org/officeDocument/2006/relationships/image" Target="../media/image2.emf"/><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3" Type="http://schemas.openxmlformats.org/officeDocument/2006/relationships/image" Target="../media/image5.emf"/><Relationship Id="rId4" Type="http://schemas.openxmlformats.org/officeDocument/2006/relationships/image" Target="../media/image2.emf"/><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3" Type="http://schemas.openxmlformats.org/officeDocument/2006/relationships/image" Target="../media/image6.emf"/><Relationship Id="rId4" Type="http://schemas.openxmlformats.org/officeDocument/2006/relationships/image" Target="../media/image2.emf"/><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em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8.em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em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brand_2012.pdf"/>
          <p:cNvPicPr>
            <a:picLocks noChangeAspect="1"/>
          </p:cNvPicPr>
          <p:nvPr/>
        </p:nvPicPr>
        <p:blipFill>
          <a:blip r:embed="rId3">
            <a:alphaModFix/>
            <a:extLst>
              <a:ext uri="{28A0092B-C50C-407E-A947-70E740481C1C}">
                <a14:useLocalDpi xmlns:a14="http://schemas.microsoft.com/office/drawing/2010/main" val="0"/>
              </a:ext>
            </a:extLst>
          </a:blip>
          <a:stretch>
            <a:fillRect/>
          </a:stretch>
        </p:blipFill>
        <p:spPr>
          <a:xfrm>
            <a:off x="344618" y="2540426"/>
            <a:ext cx="8455821" cy="1730829"/>
          </a:xfrm>
          <a:prstGeom prst="rect">
            <a:avLst/>
          </a:prstGeom>
        </p:spPr>
      </p:pic>
      <p:sp>
        <p:nvSpPr>
          <p:cNvPr id="2" name="Title 1"/>
          <p:cNvSpPr>
            <a:spLocks noGrp="1"/>
          </p:cNvSpPr>
          <p:nvPr>
            <p:ph type="ctrTitle"/>
          </p:nvPr>
        </p:nvSpPr>
        <p:spPr>
          <a:xfrm>
            <a:off x="685800" y="660400"/>
            <a:ext cx="7772400" cy="1470025"/>
          </a:xfrm>
        </p:spPr>
        <p:txBody>
          <a:bodyPr>
            <a:normAutofit/>
          </a:bodyPr>
          <a:lstStyle/>
          <a:p>
            <a:pPr algn="ctr"/>
            <a:r>
              <a:rPr lang="en-US" dirty="0"/>
              <a:t>A probabilistic compositional effect size metric for use in </a:t>
            </a:r>
            <a:r>
              <a:rPr lang="en-US" dirty="0" err="1"/>
              <a:t>microbiome</a:t>
            </a:r>
            <a:r>
              <a:rPr lang="en-US" dirty="0"/>
              <a:t> datasets</a:t>
            </a:r>
          </a:p>
        </p:txBody>
      </p:sp>
      <p:sp>
        <p:nvSpPr>
          <p:cNvPr id="3" name="Subtitle 2"/>
          <p:cNvSpPr>
            <a:spLocks noGrp="1"/>
          </p:cNvSpPr>
          <p:nvPr>
            <p:ph type="subTitle" idx="1"/>
          </p:nvPr>
        </p:nvSpPr>
        <p:spPr>
          <a:xfrm>
            <a:off x="1371600" y="2540426"/>
            <a:ext cx="6400800" cy="1752600"/>
          </a:xfrm>
        </p:spPr>
        <p:txBody>
          <a:bodyPr>
            <a:normAutofit/>
          </a:bodyPr>
          <a:lstStyle/>
          <a:p>
            <a:r>
              <a:rPr lang="en-US" dirty="0" smtClean="0"/>
              <a:t>Greg Gloor</a:t>
            </a:r>
          </a:p>
          <a:p>
            <a:r>
              <a:rPr lang="en-US" sz="2400" dirty="0" smtClean="0"/>
              <a:t>Department of Biochemistry</a:t>
            </a:r>
          </a:p>
          <a:p>
            <a:r>
              <a:rPr lang="en-US" sz="2400" dirty="0" smtClean="0"/>
              <a:t>University of Western Ontario</a:t>
            </a:r>
            <a:endParaRPr lang="en-US" sz="2400" dirty="0"/>
          </a:p>
        </p:txBody>
      </p:sp>
      <p:sp>
        <p:nvSpPr>
          <p:cNvPr id="4" name="Footer Placeholder 3"/>
          <p:cNvSpPr>
            <a:spLocks noGrp="1"/>
          </p:cNvSpPr>
          <p:nvPr>
            <p:ph type="ftr" sz="quarter" idx="11"/>
          </p:nvPr>
        </p:nvSpPr>
        <p:spPr/>
        <p:txBody>
          <a:bodyPr/>
          <a:lstStyle/>
          <a:p>
            <a:r>
              <a:rPr lang="en-US" smtClean="0"/>
              <a:t>Simons 2019</a:t>
            </a:r>
            <a:endParaRPr lang="en-US"/>
          </a:p>
        </p:txBody>
      </p:sp>
      <p:sp>
        <p:nvSpPr>
          <p:cNvPr id="7" name="TextBox 6"/>
          <p:cNvSpPr txBox="1"/>
          <p:nvPr/>
        </p:nvSpPr>
        <p:spPr>
          <a:xfrm>
            <a:off x="1966112" y="4445442"/>
            <a:ext cx="5391219" cy="646331"/>
          </a:xfrm>
          <a:prstGeom prst="rect">
            <a:avLst/>
          </a:prstGeom>
          <a:noFill/>
        </p:spPr>
        <p:txBody>
          <a:bodyPr wrap="none" rtlCol="0">
            <a:spAutoFit/>
          </a:bodyPr>
          <a:lstStyle/>
          <a:p>
            <a:pPr algn="ctr"/>
            <a:r>
              <a:rPr lang="en-US" dirty="0">
                <a:solidFill>
                  <a:schemeClr val="bg1">
                    <a:lumMod val="50000"/>
                  </a:schemeClr>
                </a:solidFill>
                <a:hlinkClick r:id="rId4"/>
              </a:rPr>
              <a:t>https://github.com/ggloor/</a:t>
            </a:r>
            <a:r>
              <a:rPr lang="en-US" dirty="0" smtClean="0">
                <a:solidFill>
                  <a:schemeClr val="bg1">
                    <a:lumMod val="50000"/>
                  </a:schemeClr>
                </a:solidFill>
                <a:hlinkClick r:id="rId4"/>
              </a:rPr>
              <a:t>compositions/presentations</a:t>
            </a:r>
            <a:endParaRPr lang="en-US" dirty="0" smtClean="0">
              <a:solidFill>
                <a:schemeClr val="bg1">
                  <a:lumMod val="50000"/>
                </a:schemeClr>
              </a:solidFill>
            </a:endParaRPr>
          </a:p>
          <a:p>
            <a:pPr algn="ctr"/>
            <a:r>
              <a:rPr lang="en-US" dirty="0" smtClean="0">
                <a:solidFill>
                  <a:schemeClr val="bg1">
                    <a:lumMod val="50000"/>
                  </a:schemeClr>
                </a:solidFill>
                <a:hlinkClick r:id="rId5"/>
              </a:rPr>
              <a:t>ggloor@uwo.ca</a:t>
            </a:r>
            <a:r>
              <a:rPr lang="en-US" dirty="0" smtClean="0">
                <a:solidFill>
                  <a:schemeClr val="bg1">
                    <a:lumMod val="50000"/>
                  </a:schemeClr>
                </a:solidFill>
              </a:rPr>
              <a:t> @</a:t>
            </a:r>
            <a:r>
              <a:rPr lang="en-US" dirty="0" err="1" smtClean="0">
                <a:solidFill>
                  <a:schemeClr val="bg1">
                    <a:lumMod val="50000"/>
                  </a:schemeClr>
                </a:solidFill>
              </a:rPr>
              <a:t>gbgloor</a:t>
            </a:r>
            <a:endParaRPr lang="en-US" dirty="0">
              <a:solidFill>
                <a:schemeClr val="bg1">
                  <a:lumMod val="50000"/>
                </a:schemeClr>
              </a:solidFill>
            </a:endParaRPr>
          </a:p>
        </p:txBody>
      </p:sp>
      <p:pic>
        <p:nvPicPr>
          <p:cNvPr id="9" name="Picture 8"/>
          <p:cNvPicPr>
            <a:picLocks noChangeAspect="1"/>
          </p:cNvPicPr>
          <p:nvPr/>
        </p:nvPicPr>
        <p:blipFill>
          <a:blip r:embed="rId6"/>
          <a:stretch>
            <a:fillRect/>
          </a:stretch>
        </p:blipFill>
        <p:spPr>
          <a:xfrm>
            <a:off x="8713902" y="1417638"/>
            <a:ext cx="244808" cy="1231458"/>
          </a:xfrm>
          <a:prstGeom prst="rect">
            <a:avLst/>
          </a:prstGeom>
        </p:spPr>
      </p:pic>
    </p:spTree>
    <p:extLst>
      <p:ext uri="{BB962C8B-B14F-4D97-AF65-F5344CB8AC3E}">
        <p14:creationId xmlns:p14="http://schemas.microsoft.com/office/powerpoint/2010/main" val="1536234263"/>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Calculating P values vs. calculating effect size</a:t>
            </a:r>
            <a:endParaRPr lang="en-US" dirty="0"/>
          </a:p>
        </p:txBody>
      </p:sp>
      <p:pic>
        <p:nvPicPr>
          <p:cNvPr id="5" name="Content Placeholder 4"/>
          <p:cNvPicPr>
            <a:picLocks noGrp="1" noChangeAspect="1"/>
          </p:cNvPicPr>
          <p:nvPr>
            <p:ph idx="1"/>
          </p:nvPr>
        </p:nvPicPr>
        <p:blipFill>
          <a:blip r:embed="rId2"/>
          <a:srcRect t="-36269" b="-36269"/>
          <a:stretch>
            <a:fillRect/>
          </a:stretch>
        </p:blipFill>
        <p:spPr>
          <a:xfrm>
            <a:off x="6773378" y="3224837"/>
            <a:ext cx="1833407" cy="1157315"/>
          </a:xfrm>
        </p:spPr>
      </p:pic>
      <p:sp>
        <p:nvSpPr>
          <p:cNvPr id="4" name="Footer Placeholder 3"/>
          <p:cNvSpPr>
            <a:spLocks noGrp="1"/>
          </p:cNvSpPr>
          <p:nvPr>
            <p:ph type="ftr" sz="quarter" idx="11"/>
          </p:nvPr>
        </p:nvSpPr>
        <p:spPr/>
        <p:txBody>
          <a:bodyPr/>
          <a:lstStyle/>
          <a:p>
            <a:r>
              <a:rPr lang="en-US" smtClean="0"/>
              <a:t>Simons 2019</a:t>
            </a:r>
            <a:endParaRPr lang="en-US"/>
          </a:p>
        </p:txBody>
      </p:sp>
      <p:pic>
        <p:nvPicPr>
          <p:cNvPr id="6" name="Picture 5"/>
          <p:cNvPicPr>
            <a:picLocks noChangeAspect="1"/>
          </p:cNvPicPr>
          <p:nvPr/>
        </p:nvPicPr>
        <p:blipFill>
          <a:blip r:embed="rId3"/>
          <a:stretch>
            <a:fillRect/>
          </a:stretch>
        </p:blipFill>
        <p:spPr>
          <a:xfrm>
            <a:off x="6107790" y="1733797"/>
            <a:ext cx="2498995" cy="740443"/>
          </a:xfrm>
          <a:prstGeom prst="rect">
            <a:avLst/>
          </a:prstGeom>
        </p:spPr>
      </p:pic>
      <p:sp>
        <p:nvSpPr>
          <p:cNvPr id="8" name="TextBox 7"/>
          <p:cNvSpPr txBox="1"/>
          <p:nvPr/>
        </p:nvSpPr>
        <p:spPr>
          <a:xfrm>
            <a:off x="906323" y="1629547"/>
            <a:ext cx="4947570" cy="2862323"/>
          </a:xfrm>
          <a:prstGeom prst="rect">
            <a:avLst/>
          </a:prstGeom>
          <a:noFill/>
        </p:spPr>
        <p:txBody>
          <a:bodyPr wrap="square" rtlCol="0">
            <a:spAutoFit/>
          </a:bodyPr>
          <a:lstStyle/>
          <a:p>
            <a:r>
              <a:rPr lang="en-US" dirty="0" smtClean="0">
                <a:latin typeface="Baskerville"/>
                <a:cs typeface="Baskerville"/>
              </a:rPr>
              <a:t>Separation of means relative to the dispersion scaled by sample size (</a:t>
            </a:r>
            <a:r>
              <a:rPr lang="en-US" i="1" dirty="0" smtClean="0">
                <a:latin typeface="Baskerville"/>
                <a:cs typeface="Baskerville"/>
              </a:rPr>
              <a:t>t</a:t>
            </a:r>
            <a:r>
              <a:rPr lang="en-US" dirty="0" smtClean="0">
                <a:latin typeface="Baskerville"/>
                <a:cs typeface="Baskerville"/>
              </a:rPr>
              <a:t> statistic)</a:t>
            </a:r>
          </a:p>
          <a:p>
            <a:endParaRPr lang="en-US" dirty="0">
              <a:latin typeface="Baskerville"/>
              <a:cs typeface="Baskerville"/>
            </a:endParaRPr>
          </a:p>
          <a:p>
            <a:endParaRPr lang="en-US" dirty="0" smtClean="0">
              <a:latin typeface="Baskerville"/>
              <a:cs typeface="Baskerville"/>
            </a:endParaRPr>
          </a:p>
          <a:p>
            <a:endParaRPr lang="en-US" dirty="0" smtClean="0">
              <a:latin typeface="Baskerville"/>
              <a:cs typeface="Baskerville"/>
            </a:endParaRPr>
          </a:p>
          <a:p>
            <a:endParaRPr lang="en-US" dirty="0">
              <a:latin typeface="Baskerville"/>
              <a:cs typeface="Baskerville"/>
            </a:endParaRPr>
          </a:p>
          <a:p>
            <a:endParaRPr lang="en-US" dirty="0" smtClean="0">
              <a:latin typeface="Baskerville"/>
              <a:cs typeface="Baskerville"/>
            </a:endParaRPr>
          </a:p>
          <a:p>
            <a:r>
              <a:rPr lang="en-US" dirty="0" smtClean="0">
                <a:latin typeface="Baskerville"/>
                <a:cs typeface="Baskerville"/>
              </a:rPr>
              <a:t>Separation of means relative to dispersion</a:t>
            </a:r>
          </a:p>
          <a:p>
            <a:r>
              <a:rPr lang="en-US" dirty="0" smtClean="0">
                <a:latin typeface="Baskerville"/>
                <a:cs typeface="Baskerville"/>
              </a:rPr>
              <a:t>(Cohen’s </a:t>
            </a:r>
            <a:r>
              <a:rPr lang="en-US" i="1" dirty="0" smtClean="0">
                <a:latin typeface="Baskerville"/>
                <a:cs typeface="Baskerville"/>
              </a:rPr>
              <a:t>d</a:t>
            </a:r>
            <a:r>
              <a:rPr lang="en-US" dirty="0" smtClean="0">
                <a:latin typeface="Baskerville"/>
                <a:cs typeface="Baskerville"/>
              </a:rPr>
              <a:t>)</a:t>
            </a:r>
            <a:endParaRPr lang="en-US" dirty="0">
              <a:latin typeface="Baskerville"/>
              <a:cs typeface="Baskerville"/>
            </a:endParaRPr>
          </a:p>
          <a:p>
            <a:endParaRPr lang="en-US" dirty="0" smtClean="0">
              <a:latin typeface="Baskerville"/>
              <a:cs typeface="Baskerville"/>
            </a:endParaRPr>
          </a:p>
        </p:txBody>
      </p:sp>
    </p:spTree>
    <p:extLst>
      <p:ext uri="{BB962C8B-B14F-4D97-AF65-F5344CB8AC3E}">
        <p14:creationId xmlns:p14="http://schemas.microsoft.com/office/powerpoint/2010/main" val="4265624508"/>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2">
                    <a:lumMod val="50000"/>
                  </a:schemeClr>
                </a:solidFill>
              </a:rPr>
              <a:t>What is statistically significant? v. </a:t>
            </a:r>
            <a:r>
              <a:rPr lang="en-US" dirty="0">
                <a:solidFill>
                  <a:schemeClr val="bg1"/>
                </a:solidFill>
              </a:rPr>
              <a:t>what is reliably different</a:t>
            </a:r>
            <a:r>
              <a:rPr lang="en-US" dirty="0">
                <a:solidFill>
                  <a:schemeClr val="bg2">
                    <a:lumMod val="50000"/>
                  </a:schemeClr>
                </a:solidFill>
              </a:rPr>
              <a:t>?</a:t>
            </a:r>
            <a:endParaRPr lang="en-US" dirty="0"/>
          </a:p>
        </p:txBody>
      </p:sp>
      <p:sp>
        <p:nvSpPr>
          <p:cNvPr id="4" name="Footer Placeholder 3"/>
          <p:cNvSpPr>
            <a:spLocks noGrp="1"/>
          </p:cNvSpPr>
          <p:nvPr>
            <p:ph type="ftr" sz="quarter" idx="11"/>
          </p:nvPr>
        </p:nvSpPr>
        <p:spPr/>
        <p:txBody>
          <a:bodyPr/>
          <a:lstStyle/>
          <a:p>
            <a:r>
              <a:rPr lang="en-US" smtClean="0"/>
              <a:t>Simons 2019</a:t>
            </a:r>
            <a:endParaRPr lang="en-US"/>
          </a:p>
        </p:txBody>
      </p:sp>
      <p:pic>
        <p:nvPicPr>
          <p:cNvPr id="9" name="Content Placeholder 8" descr="effectVweBH.pdf"/>
          <p:cNvPicPr>
            <a:picLocks noGrp="1" noChangeAspect="1"/>
          </p:cNvPicPr>
          <p:nvPr>
            <p:ph idx="1"/>
          </p:nvPr>
        </p:nvPicPr>
        <p:blipFill>
          <a:blip r:embed="rId2">
            <a:extLst>
              <a:ext uri="{28A0092B-C50C-407E-A947-70E740481C1C}">
                <a14:useLocalDpi xmlns:a14="http://schemas.microsoft.com/office/drawing/2010/main" val="0"/>
              </a:ext>
            </a:extLst>
          </a:blip>
          <a:srcRect l="-29210" r="-29210"/>
          <a:stretch>
            <a:fillRect/>
          </a:stretch>
        </p:blipFill>
        <p:spPr/>
      </p:pic>
    </p:spTree>
    <p:extLst>
      <p:ext uri="{BB962C8B-B14F-4D97-AF65-F5344CB8AC3E}">
        <p14:creationId xmlns:p14="http://schemas.microsoft.com/office/powerpoint/2010/main" val="331632375"/>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Normalized effect between distributions</a:t>
            </a:r>
            <a:endParaRPr lang="en-US" dirty="0"/>
          </a:p>
        </p:txBody>
      </p:sp>
      <p:sp>
        <p:nvSpPr>
          <p:cNvPr id="4" name="Footer Placeholder 3"/>
          <p:cNvSpPr>
            <a:spLocks noGrp="1"/>
          </p:cNvSpPr>
          <p:nvPr>
            <p:ph type="ftr" sz="quarter" idx="11"/>
          </p:nvPr>
        </p:nvSpPr>
        <p:spPr/>
        <p:txBody>
          <a:bodyPr/>
          <a:lstStyle/>
          <a:p>
            <a:r>
              <a:rPr lang="en-US" smtClean="0"/>
              <a:t>Simons 2019</a:t>
            </a:r>
            <a:endParaRPr lang="en-US"/>
          </a:p>
        </p:txBody>
      </p:sp>
      <p:sp>
        <p:nvSpPr>
          <p:cNvPr id="6" name="Content Placeholder 5"/>
          <p:cNvSpPr>
            <a:spLocks noGrp="1"/>
          </p:cNvSpPr>
          <p:nvPr>
            <p:ph idx="1"/>
          </p:nvPr>
        </p:nvSpPr>
        <p:spPr>
          <a:xfrm>
            <a:off x="457200" y="931334"/>
            <a:ext cx="4689410" cy="5194830"/>
          </a:xfrm>
        </p:spPr>
        <p:txBody>
          <a:bodyPr>
            <a:normAutofit fontScale="55000" lnSpcReduction="20000"/>
          </a:bodyPr>
          <a:lstStyle/>
          <a:p>
            <a:r>
              <a:rPr lang="en-US" dirty="0" smtClean="0"/>
              <a:t>Cohen’s </a:t>
            </a:r>
            <a:r>
              <a:rPr lang="en-US" i="1" dirty="0" smtClean="0"/>
              <a:t>d</a:t>
            </a:r>
          </a:p>
          <a:p>
            <a:pPr lvl="1"/>
            <a:r>
              <a:rPr lang="en-US" dirty="0" smtClean="0"/>
              <a:t>Parametric, problematic with non-normal data</a:t>
            </a:r>
          </a:p>
          <a:p>
            <a:pPr lvl="1"/>
            <a:r>
              <a:rPr lang="en-US" dirty="0" smtClean="0"/>
              <a:t>Difference between means</a:t>
            </a:r>
            <a:endParaRPr lang="en-US" dirty="0"/>
          </a:p>
          <a:p>
            <a:r>
              <a:rPr lang="en-US" dirty="0" err="1" smtClean="0"/>
              <a:t>d</a:t>
            </a:r>
            <a:r>
              <a:rPr lang="en-US" baseline="-25000" dirty="0" err="1" smtClean="0"/>
              <a:t>NEF</a:t>
            </a:r>
            <a:endParaRPr lang="en-US" baseline="-25000" dirty="0" smtClean="0"/>
          </a:p>
          <a:p>
            <a:pPr lvl="1"/>
            <a:r>
              <a:rPr lang="en-US" dirty="0" smtClean="0"/>
              <a:t>Based on distributions not summary statistics</a:t>
            </a:r>
          </a:p>
          <a:p>
            <a:pPr lvl="2"/>
            <a:r>
              <a:rPr lang="en-US" dirty="0" smtClean="0"/>
              <a:t>Small sample sizes distributions from </a:t>
            </a:r>
            <a:r>
              <a:rPr lang="en-US" dirty="0" err="1" smtClean="0"/>
              <a:t>aldex.clr</a:t>
            </a:r>
            <a:endParaRPr lang="en-US" dirty="0" smtClean="0"/>
          </a:p>
          <a:p>
            <a:pPr lvl="2"/>
            <a:r>
              <a:rPr lang="en-US" dirty="0" smtClean="0"/>
              <a:t>Large sample sizes distributions from log-ratio transformed data </a:t>
            </a:r>
          </a:p>
          <a:p>
            <a:pPr lvl="1"/>
            <a:r>
              <a:rPr lang="en-US" dirty="0" smtClean="0"/>
              <a:t>MSD </a:t>
            </a:r>
          </a:p>
          <a:p>
            <a:pPr lvl="2"/>
            <a:r>
              <a:rPr lang="en-US" dirty="0" smtClean="0"/>
              <a:t>Median of </a:t>
            </a:r>
            <a:r>
              <a:rPr lang="en-US" b="1" dirty="0" err="1" smtClean="0"/>
              <a:t>δ</a:t>
            </a:r>
            <a:r>
              <a:rPr lang="en-US" dirty="0" smtClean="0"/>
              <a:t> vector</a:t>
            </a:r>
          </a:p>
          <a:p>
            <a:pPr lvl="2"/>
            <a:r>
              <a:rPr lang="en-US" dirty="0" smtClean="0"/>
              <a:t>Robust estimator of location</a:t>
            </a:r>
          </a:p>
          <a:p>
            <a:pPr lvl="2"/>
            <a:r>
              <a:rPr lang="en-US" dirty="0" smtClean="0"/>
              <a:t>Applicable to any distribution</a:t>
            </a:r>
          </a:p>
          <a:p>
            <a:pPr lvl="1"/>
            <a:r>
              <a:rPr lang="en-US" dirty="0" smtClean="0"/>
              <a:t>MMAD</a:t>
            </a:r>
          </a:p>
          <a:p>
            <a:pPr lvl="2"/>
            <a:r>
              <a:rPr lang="en-US" dirty="0" smtClean="0"/>
              <a:t>Median of </a:t>
            </a:r>
            <a:r>
              <a:rPr lang="en-US" dirty="0"/>
              <a:t> </a:t>
            </a:r>
            <a:r>
              <a:rPr lang="en-US" dirty="0" smtClean="0"/>
              <a:t>𝝈 vector</a:t>
            </a:r>
          </a:p>
          <a:p>
            <a:pPr lvl="2"/>
            <a:r>
              <a:rPr lang="en-US" dirty="0" smtClean="0"/>
              <a:t>52% efficient</a:t>
            </a:r>
          </a:p>
          <a:p>
            <a:pPr lvl="2"/>
            <a:r>
              <a:rPr lang="en-US" dirty="0" smtClean="0"/>
              <a:t>20% breakdown point</a:t>
            </a:r>
          </a:p>
          <a:p>
            <a:pPr lvl="2"/>
            <a:r>
              <a:rPr lang="en-US" dirty="0" smtClean="0"/>
              <a:t>∼1.42 𝝈</a:t>
            </a:r>
          </a:p>
          <a:p>
            <a:pPr lvl="1"/>
            <a:r>
              <a:rPr lang="en-US" dirty="0" err="1" smtClean="0"/>
              <a:t>d</a:t>
            </a:r>
            <a:r>
              <a:rPr lang="en-US" baseline="-25000" dirty="0" err="1" smtClean="0"/>
              <a:t>NEF</a:t>
            </a:r>
            <a:endParaRPr lang="en-US" dirty="0" smtClean="0"/>
          </a:p>
          <a:p>
            <a:pPr lvl="2"/>
            <a:r>
              <a:rPr lang="en-US" dirty="0" smtClean="0"/>
              <a:t>~0.7 𝜃</a:t>
            </a:r>
          </a:p>
          <a:p>
            <a:pPr lvl="2"/>
            <a:r>
              <a:rPr lang="en-US" dirty="0" smtClean="0"/>
              <a:t>Median of</a:t>
            </a:r>
            <a:r>
              <a:rPr lang="en-US" b="1" dirty="0" smtClean="0"/>
              <a:t> </a:t>
            </a:r>
            <a:r>
              <a:rPr lang="en-US" b="1" dirty="0"/>
              <a:t> </a:t>
            </a:r>
            <a:r>
              <a:rPr lang="en-US" b="1" dirty="0" smtClean="0"/>
              <a:t>𝜃 </a:t>
            </a:r>
            <a:r>
              <a:rPr lang="en-US" dirty="0" smtClean="0"/>
              <a:t>vector</a:t>
            </a:r>
            <a:endParaRPr lang="en-US" baseline="-25000" dirty="0"/>
          </a:p>
          <a:p>
            <a:endParaRPr lang="en-US" dirty="0" smtClean="0"/>
          </a:p>
          <a:p>
            <a:pPr lvl="2"/>
            <a:endParaRPr lang="en-US" dirty="0" smtClean="0"/>
          </a:p>
          <a:p>
            <a:pPr lvl="1"/>
            <a:endParaRPr lang="en-US" dirty="0" smtClean="0"/>
          </a:p>
          <a:p>
            <a:pPr lvl="1"/>
            <a:endParaRPr lang="en-US" dirty="0"/>
          </a:p>
        </p:txBody>
      </p:sp>
      <p:pic>
        <p:nvPicPr>
          <p:cNvPr id="8" name="Content Placeholder 4"/>
          <p:cNvPicPr>
            <a:picLocks noChangeAspect="1"/>
          </p:cNvPicPr>
          <p:nvPr/>
        </p:nvPicPr>
        <p:blipFill>
          <a:blip r:embed="rId2"/>
          <a:srcRect t="-36269" b="-36269"/>
          <a:stretch>
            <a:fillRect/>
          </a:stretch>
        </p:blipFill>
        <p:spPr>
          <a:xfrm>
            <a:off x="6418660" y="1540440"/>
            <a:ext cx="1833407" cy="1157315"/>
          </a:xfrm>
          <a:prstGeom prst="rect">
            <a:avLst/>
          </a:prstGeom>
        </p:spPr>
      </p:pic>
      <p:pic>
        <p:nvPicPr>
          <p:cNvPr id="9" name="Picture 8"/>
          <p:cNvPicPr>
            <a:picLocks noChangeAspect="1"/>
          </p:cNvPicPr>
          <p:nvPr/>
        </p:nvPicPr>
        <p:blipFill>
          <a:blip r:embed="rId3"/>
          <a:stretch>
            <a:fillRect/>
          </a:stretch>
        </p:blipFill>
        <p:spPr>
          <a:xfrm>
            <a:off x="5525452" y="3076034"/>
            <a:ext cx="2971668" cy="2676469"/>
          </a:xfrm>
          <a:prstGeom prst="rect">
            <a:avLst/>
          </a:prstGeom>
        </p:spPr>
      </p:pic>
      <p:sp>
        <p:nvSpPr>
          <p:cNvPr id="10" name="TextBox 9"/>
          <p:cNvSpPr txBox="1"/>
          <p:nvPr/>
        </p:nvSpPr>
        <p:spPr>
          <a:xfrm>
            <a:off x="6207125" y="6037263"/>
            <a:ext cx="2159566" cy="276999"/>
          </a:xfrm>
          <a:prstGeom prst="rect">
            <a:avLst/>
          </a:prstGeom>
          <a:noFill/>
        </p:spPr>
        <p:txBody>
          <a:bodyPr wrap="none">
            <a:spAutoFit/>
          </a:bodyPr>
          <a:lstStyle/>
          <a:p>
            <a:pPr>
              <a:defRPr/>
            </a:pPr>
            <a:r>
              <a:rPr lang="en-US" sz="1200" dirty="0" err="1" smtClean="0">
                <a:solidFill>
                  <a:schemeClr val="tx1">
                    <a:lumMod val="50000"/>
                    <a:lumOff val="50000"/>
                  </a:schemeClr>
                </a:solidFill>
              </a:rPr>
              <a:t>Fernandes</a:t>
            </a:r>
            <a:r>
              <a:rPr lang="en-US" sz="1200" dirty="0" smtClean="0">
                <a:solidFill>
                  <a:schemeClr val="tx1">
                    <a:lumMod val="50000"/>
                    <a:lumOff val="50000"/>
                  </a:schemeClr>
                </a:solidFill>
              </a:rPr>
              <a:t> et al. 2013 </a:t>
            </a:r>
            <a:r>
              <a:rPr lang="en-US" sz="1200" dirty="0" err="1" smtClean="0">
                <a:solidFill>
                  <a:schemeClr val="tx1">
                    <a:lumMod val="50000"/>
                    <a:lumOff val="50000"/>
                  </a:schemeClr>
                </a:solidFill>
              </a:rPr>
              <a:t>PLoS</a:t>
            </a:r>
            <a:r>
              <a:rPr lang="en-US" sz="1200" dirty="0" smtClean="0">
                <a:solidFill>
                  <a:schemeClr val="tx1">
                    <a:lumMod val="50000"/>
                    <a:lumOff val="50000"/>
                  </a:schemeClr>
                </a:solidFill>
              </a:rPr>
              <a:t> One</a:t>
            </a:r>
            <a:endParaRPr lang="en-US" sz="1200" dirty="0">
              <a:solidFill>
                <a:schemeClr val="tx1">
                  <a:lumMod val="50000"/>
                  <a:lumOff val="50000"/>
                </a:schemeClr>
              </a:solidFill>
            </a:endParaRPr>
          </a:p>
        </p:txBody>
      </p:sp>
    </p:spTree>
    <p:extLst>
      <p:ext uri="{BB962C8B-B14F-4D97-AF65-F5344CB8AC3E}">
        <p14:creationId xmlns:p14="http://schemas.microsoft.com/office/powerpoint/2010/main" val="4294469729"/>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Effect size correlates in subsets</a:t>
            </a:r>
            <a:endParaRPr lang="en-US" dirty="0"/>
          </a:p>
        </p:txBody>
      </p:sp>
      <p:pic>
        <p:nvPicPr>
          <p:cNvPr id="5" name="Content Placeholder 4" descr="effect_corr.pdf"/>
          <p:cNvPicPr>
            <a:picLocks noGrp="1" noChangeAspect="1"/>
          </p:cNvPicPr>
          <p:nvPr>
            <p:ph idx="1"/>
          </p:nvPr>
        </p:nvPicPr>
        <p:blipFill>
          <a:blip r:embed="rId2">
            <a:extLst>
              <a:ext uri="{28A0092B-C50C-407E-A947-70E740481C1C}">
                <a14:useLocalDpi xmlns:a14="http://schemas.microsoft.com/office/drawing/2010/main" val="0"/>
              </a:ext>
            </a:extLst>
          </a:blip>
          <a:srcRect l="-29210" r="-29210"/>
          <a:stretch>
            <a:fillRect/>
          </a:stretch>
        </p:blipFill>
        <p:spPr/>
      </p:pic>
      <p:sp>
        <p:nvSpPr>
          <p:cNvPr id="4" name="Footer Placeholder 3"/>
          <p:cNvSpPr>
            <a:spLocks noGrp="1"/>
          </p:cNvSpPr>
          <p:nvPr>
            <p:ph type="ftr" sz="quarter" idx="11"/>
          </p:nvPr>
        </p:nvSpPr>
        <p:spPr/>
        <p:txBody>
          <a:bodyPr/>
          <a:lstStyle/>
          <a:p>
            <a:r>
              <a:rPr lang="en-US" smtClean="0"/>
              <a:t>Simons 2019</a:t>
            </a:r>
            <a:endParaRPr lang="en-US"/>
          </a:p>
        </p:txBody>
      </p:sp>
    </p:spTree>
    <p:extLst>
      <p:ext uri="{BB962C8B-B14F-4D97-AF65-F5344CB8AC3E}">
        <p14:creationId xmlns:p14="http://schemas.microsoft.com/office/powerpoint/2010/main" val="3153894645"/>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Sample sizes v. no effect expected</a:t>
            </a:r>
            <a:endParaRPr lang="en-US" dirty="0"/>
          </a:p>
        </p:txBody>
      </p:sp>
      <p:pic>
        <p:nvPicPr>
          <p:cNvPr id="5" name="Content Placeholder 4"/>
          <p:cNvPicPr>
            <a:picLocks noGrp="1" noChangeAspect="1"/>
          </p:cNvPicPr>
          <p:nvPr>
            <p:ph idx="1"/>
          </p:nvPr>
        </p:nvPicPr>
        <p:blipFill>
          <a:blip r:embed="rId2"/>
          <a:srcRect l="-3989" r="-3989"/>
          <a:stretch>
            <a:fillRect/>
          </a:stretch>
        </p:blipFill>
        <p:spPr/>
      </p:pic>
      <p:sp>
        <p:nvSpPr>
          <p:cNvPr id="4" name="Footer Placeholder 3"/>
          <p:cNvSpPr>
            <a:spLocks noGrp="1"/>
          </p:cNvSpPr>
          <p:nvPr>
            <p:ph type="ftr" sz="quarter" idx="11"/>
          </p:nvPr>
        </p:nvSpPr>
        <p:spPr/>
        <p:txBody>
          <a:bodyPr/>
          <a:lstStyle/>
          <a:p>
            <a:r>
              <a:rPr lang="en-US" smtClean="0"/>
              <a:t>Simons 2019</a:t>
            </a:r>
            <a:endParaRPr lang="en-US"/>
          </a:p>
        </p:txBody>
      </p:sp>
      <p:sp>
        <p:nvSpPr>
          <p:cNvPr id="6" name="TextBox 5"/>
          <p:cNvSpPr txBox="1"/>
          <p:nvPr/>
        </p:nvSpPr>
        <p:spPr>
          <a:xfrm>
            <a:off x="5284269" y="1553607"/>
            <a:ext cx="1748721" cy="646331"/>
          </a:xfrm>
          <a:prstGeom prst="rect">
            <a:avLst/>
          </a:prstGeom>
          <a:solidFill>
            <a:schemeClr val="bg1"/>
          </a:solidFill>
        </p:spPr>
        <p:txBody>
          <a:bodyPr wrap="none" rtlCol="0">
            <a:spAutoFit/>
          </a:bodyPr>
          <a:lstStyle/>
          <a:p>
            <a:r>
              <a:rPr lang="en-US" sz="1200" b="1" dirty="0" smtClean="0">
                <a:solidFill>
                  <a:srgbClr val="FF0000"/>
                </a:solidFill>
              </a:rPr>
              <a:t>•</a:t>
            </a:r>
            <a:r>
              <a:rPr lang="en-US" sz="1200" b="1" dirty="0" smtClean="0"/>
              <a:t> </a:t>
            </a:r>
            <a:r>
              <a:rPr lang="en-US" sz="1200" b="1" dirty="0" err="1" smtClean="0"/>
              <a:t>Transcriptome</a:t>
            </a:r>
            <a:r>
              <a:rPr lang="en-US" sz="1200" b="1" dirty="0" smtClean="0"/>
              <a:t> </a:t>
            </a:r>
            <a:r>
              <a:rPr lang="en-US" sz="1200" b="1" dirty="0" err="1" smtClean="0"/>
              <a:t>Dir</a:t>
            </a:r>
            <a:r>
              <a:rPr lang="en-US" sz="1200" b="1" dirty="0" smtClean="0"/>
              <a:t>/CLR</a:t>
            </a:r>
          </a:p>
          <a:p>
            <a:r>
              <a:rPr lang="en-US" sz="1200" b="1" dirty="0" smtClean="0">
                <a:solidFill>
                  <a:srgbClr val="1100FF"/>
                </a:solidFill>
              </a:rPr>
              <a:t>•</a:t>
            </a:r>
            <a:r>
              <a:rPr lang="en-US" sz="1200" b="1" dirty="0" smtClean="0"/>
              <a:t> 16S </a:t>
            </a:r>
            <a:r>
              <a:rPr lang="en-US" sz="1200" b="1" dirty="0" err="1" smtClean="0"/>
              <a:t>Dir</a:t>
            </a:r>
            <a:r>
              <a:rPr lang="en-US" sz="1200" b="1" dirty="0" smtClean="0"/>
              <a:t>/CLR</a:t>
            </a:r>
          </a:p>
          <a:p>
            <a:r>
              <a:rPr lang="en-US" sz="1200" b="1" dirty="0" smtClean="0">
                <a:solidFill>
                  <a:srgbClr val="0092D2"/>
                </a:solidFill>
              </a:rPr>
              <a:t>•</a:t>
            </a:r>
            <a:r>
              <a:rPr lang="en-US" sz="1200" b="1" dirty="0" smtClean="0"/>
              <a:t> 16S CLR only</a:t>
            </a:r>
            <a:endParaRPr lang="en-US" sz="1200" b="1" dirty="0"/>
          </a:p>
        </p:txBody>
      </p:sp>
    </p:spTree>
    <p:extLst>
      <p:ext uri="{BB962C8B-B14F-4D97-AF65-F5344CB8AC3E}">
        <p14:creationId xmlns:p14="http://schemas.microsoft.com/office/powerpoint/2010/main" val="2034574130"/>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TP and FP in subsets of whole dataset</a:t>
            </a:r>
            <a:endParaRPr lang="en-US" dirty="0"/>
          </a:p>
        </p:txBody>
      </p:sp>
      <p:pic>
        <p:nvPicPr>
          <p:cNvPr id="5" name="Content Placeholder 4" descr="tiyani_TPFP.pdf"/>
          <p:cNvPicPr>
            <a:picLocks noGrp="1" noChangeAspect="1"/>
          </p:cNvPicPr>
          <p:nvPr>
            <p:ph idx="1"/>
          </p:nvPr>
        </p:nvPicPr>
        <p:blipFill rotWithShape="1">
          <a:blip r:embed="rId2">
            <a:extLst>
              <a:ext uri="{28A0092B-C50C-407E-A947-70E740481C1C}">
                <a14:useLocalDpi xmlns:a14="http://schemas.microsoft.com/office/drawing/2010/main" val="0"/>
              </a:ext>
            </a:extLst>
          </a:blip>
          <a:srcRect l="-297" r="-622"/>
          <a:stretch/>
        </p:blipFill>
        <p:spPr>
          <a:xfrm>
            <a:off x="3398542" y="1066434"/>
            <a:ext cx="5242516" cy="5194830"/>
          </a:xfrm>
        </p:spPr>
      </p:pic>
      <p:sp>
        <p:nvSpPr>
          <p:cNvPr id="4" name="Footer Placeholder 3"/>
          <p:cNvSpPr>
            <a:spLocks noGrp="1"/>
          </p:cNvSpPr>
          <p:nvPr>
            <p:ph type="ftr" sz="quarter" idx="11"/>
          </p:nvPr>
        </p:nvSpPr>
        <p:spPr/>
        <p:txBody>
          <a:bodyPr/>
          <a:lstStyle/>
          <a:p>
            <a:r>
              <a:rPr lang="en-US" smtClean="0"/>
              <a:t>Simons 2019</a:t>
            </a:r>
            <a:endParaRPr lang="en-US"/>
          </a:p>
        </p:txBody>
      </p:sp>
    </p:spTree>
    <p:extLst>
      <p:ext uri="{BB962C8B-B14F-4D97-AF65-F5344CB8AC3E}">
        <p14:creationId xmlns:p14="http://schemas.microsoft.com/office/powerpoint/2010/main" val="3173871964"/>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FP effect distribution in whole dataset</a:t>
            </a:r>
            <a:endParaRPr lang="en-US" dirty="0"/>
          </a:p>
        </p:txBody>
      </p:sp>
      <p:pic>
        <p:nvPicPr>
          <p:cNvPr id="5" name="Content Placeholder 4" descr="tiyani_TPFP.pdf"/>
          <p:cNvPicPr>
            <a:picLocks noGrp="1" noChangeAspect="1"/>
          </p:cNvPicPr>
          <p:nvPr>
            <p:ph idx="1"/>
          </p:nvPr>
        </p:nvPicPr>
        <p:blipFill rotWithShape="1">
          <a:blip r:embed="rId2">
            <a:extLst>
              <a:ext uri="{28A0092B-C50C-407E-A947-70E740481C1C}">
                <a14:useLocalDpi xmlns:a14="http://schemas.microsoft.com/office/drawing/2010/main" val="0"/>
              </a:ext>
            </a:extLst>
          </a:blip>
          <a:srcRect l="-297" r="-622"/>
          <a:stretch/>
        </p:blipFill>
        <p:spPr>
          <a:xfrm>
            <a:off x="3398542" y="1066434"/>
            <a:ext cx="5242516" cy="5194830"/>
          </a:xfrm>
        </p:spPr>
      </p:pic>
      <p:sp>
        <p:nvSpPr>
          <p:cNvPr id="4" name="Footer Placeholder 3"/>
          <p:cNvSpPr>
            <a:spLocks noGrp="1"/>
          </p:cNvSpPr>
          <p:nvPr>
            <p:ph type="ftr" sz="quarter" idx="11"/>
          </p:nvPr>
        </p:nvSpPr>
        <p:spPr/>
        <p:txBody>
          <a:bodyPr/>
          <a:lstStyle/>
          <a:p>
            <a:r>
              <a:rPr lang="en-US" smtClean="0"/>
              <a:t>Simons 2019</a:t>
            </a:r>
            <a:endParaRPr lang="en-US"/>
          </a:p>
        </p:txBody>
      </p:sp>
      <p:pic>
        <p:nvPicPr>
          <p:cNvPr id="8" name="Picture 7" descr="tiyani_FP_dist.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8629" y="911831"/>
            <a:ext cx="1814840" cy="5444519"/>
          </a:xfrm>
          <a:prstGeom prst="rect">
            <a:avLst/>
          </a:prstGeom>
        </p:spPr>
      </p:pic>
      <p:cxnSp>
        <p:nvCxnSpPr>
          <p:cNvPr id="6" name="Straight Arrow Connector 5"/>
          <p:cNvCxnSpPr/>
          <p:nvPr/>
        </p:nvCxnSpPr>
        <p:spPr>
          <a:xfrm>
            <a:off x="2468887" y="1877886"/>
            <a:ext cx="1625138" cy="185086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2468887" y="3228884"/>
            <a:ext cx="1773767" cy="110781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a:off x="2468887" y="4579881"/>
            <a:ext cx="2003465" cy="24317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flipV="1">
            <a:off x="2468887" y="5066240"/>
            <a:ext cx="2638512" cy="86463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48928394"/>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a:xfrm>
            <a:off x="457200" y="931334"/>
            <a:ext cx="3885881" cy="5194830"/>
          </a:xfrm>
        </p:spPr>
        <p:txBody>
          <a:bodyPr>
            <a:normAutofit fontScale="55000" lnSpcReduction="20000"/>
          </a:bodyPr>
          <a:lstStyle/>
          <a:p>
            <a:r>
              <a:rPr lang="en-US" dirty="0" smtClean="0"/>
              <a:t>Standardized effect sizes give what biologists desire: reproducible differences</a:t>
            </a:r>
          </a:p>
          <a:p>
            <a:r>
              <a:rPr lang="en-US" dirty="0" err="1" smtClean="0"/>
              <a:t>d</a:t>
            </a:r>
            <a:r>
              <a:rPr lang="en-US" baseline="-25000" dirty="0" err="1" smtClean="0"/>
              <a:t>NEF</a:t>
            </a:r>
            <a:endParaRPr lang="en-US" baseline="-25000" dirty="0"/>
          </a:p>
          <a:p>
            <a:pPr lvl="1"/>
            <a:r>
              <a:rPr lang="en-US" dirty="0" smtClean="0"/>
              <a:t>Robust</a:t>
            </a:r>
            <a:endParaRPr lang="en-US" dirty="0"/>
          </a:p>
          <a:p>
            <a:pPr lvl="1"/>
            <a:r>
              <a:rPr lang="en-US" dirty="0" smtClean="0"/>
              <a:t>Sensitive </a:t>
            </a:r>
            <a:endParaRPr lang="en-US" dirty="0"/>
          </a:p>
          <a:p>
            <a:pPr lvl="1"/>
            <a:r>
              <a:rPr lang="en-US" dirty="0" smtClean="0"/>
              <a:t>Reproducible </a:t>
            </a:r>
            <a:endParaRPr lang="en-US" dirty="0"/>
          </a:p>
          <a:p>
            <a:pPr lvl="1"/>
            <a:r>
              <a:rPr lang="en-US" dirty="0" smtClean="0"/>
              <a:t>FP not a problem at sensible sample sizes</a:t>
            </a:r>
          </a:p>
          <a:p>
            <a:pPr lvl="1"/>
            <a:endParaRPr lang="en-US" dirty="0" smtClean="0"/>
          </a:p>
          <a:p>
            <a:pPr marL="457200" lvl="1" indent="0">
              <a:buNone/>
            </a:pPr>
            <a:endParaRPr lang="en-US" dirty="0" smtClean="0"/>
          </a:p>
          <a:p>
            <a:r>
              <a:rPr lang="en-US" dirty="0" smtClean="0"/>
              <a:t>Useful in a variety of dataset types</a:t>
            </a:r>
          </a:p>
          <a:p>
            <a:pPr lvl="1"/>
            <a:r>
              <a:rPr lang="en-US" b="1" dirty="0" err="1" smtClean="0"/>
              <a:t>Metatranscriptome</a:t>
            </a:r>
            <a:r>
              <a:rPr lang="en-US" dirty="0" smtClean="0"/>
              <a:t> </a:t>
            </a:r>
            <a:r>
              <a:rPr lang="en-US" dirty="0" err="1" smtClean="0"/>
              <a:t>eg</a:t>
            </a:r>
            <a:r>
              <a:rPr lang="en-US" dirty="0" smtClean="0"/>
              <a:t>. </a:t>
            </a:r>
            <a:r>
              <a:rPr lang="en-US" dirty="0" err="1" smtClean="0"/>
              <a:t>Macklaim</a:t>
            </a:r>
            <a:r>
              <a:rPr lang="en-US" dirty="0" smtClean="0"/>
              <a:t> et al </a:t>
            </a:r>
            <a:r>
              <a:rPr lang="en-US" dirty="0" err="1" smtClean="0"/>
              <a:t>Microbiome</a:t>
            </a:r>
            <a:r>
              <a:rPr lang="en-US" dirty="0" smtClean="0"/>
              <a:t> 2014</a:t>
            </a:r>
          </a:p>
          <a:p>
            <a:pPr lvl="1"/>
            <a:r>
              <a:rPr lang="en-US" b="1" dirty="0" err="1" smtClean="0"/>
              <a:t>Transcriptome</a:t>
            </a:r>
            <a:r>
              <a:rPr lang="en-US" dirty="0" smtClean="0"/>
              <a:t> </a:t>
            </a:r>
            <a:r>
              <a:rPr lang="en-US" dirty="0" err="1" smtClean="0"/>
              <a:t>eg</a:t>
            </a:r>
            <a:r>
              <a:rPr lang="en-US" dirty="0" smtClean="0"/>
              <a:t>. </a:t>
            </a:r>
            <a:r>
              <a:rPr lang="en-US" dirty="0" err="1" smtClean="0"/>
              <a:t>Goneau</a:t>
            </a:r>
            <a:r>
              <a:rPr lang="en-US" dirty="0" smtClean="0"/>
              <a:t> </a:t>
            </a:r>
            <a:r>
              <a:rPr lang="en-US" dirty="0" err="1" smtClean="0"/>
              <a:t>MBio</a:t>
            </a:r>
            <a:r>
              <a:rPr lang="en-US" dirty="0" smtClean="0"/>
              <a:t> 2015</a:t>
            </a:r>
          </a:p>
          <a:p>
            <a:pPr lvl="1"/>
            <a:r>
              <a:rPr lang="en-US" b="1" dirty="0" smtClean="0"/>
              <a:t>In vitro selection (SELEX) </a:t>
            </a:r>
            <a:r>
              <a:rPr lang="en-US" dirty="0" err="1" smtClean="0"/>
              <a:t>eg</a:t>
            </a:r>
            <a:r>
              <a:rPr lang="en-US" dirty="0" smtClean="0"/>
              <a:t>. </a:t>
            </a:r>
            <a:r>
              <a:rPr lang="en-US" dirty="0" err="1" smtClean="0"/>
              <a:t>McMurrough</a:t>
            </a:r>
            <a:r>
              <a:rPr lang="en-US" dirty="0" smtClean="0"/>
              <a:t> PNAS 2014</a:t>
            </a:r>
          </a:p>
          <a:p>
            <a:pPr lvl="1"/>
            <a:r>
              <a:rPr lang="en-US" b="1" dirty="0" err="1" smtClean="0"/>
              <a:t>Metagenomics</a:t>
            </a:r>
            <a:r>
              <a:rPr lang="en-US" dirty="0" smtClean="0"/>
              <a:t> </a:t>
            </a:r>
            <a:r>
              <a:rPr lang="en-US" dirty="0" err="1" smtClean="0"/>
              <a:t>eg</a:t>
            </a:r>
            <a:r>
              <a:rPr lang="en-US" dirty="0" smtClean="0"/>
              <a:t>. Almeida Nature 2019</a:t>
            </a:r>
          </a:p>
          <a:p>
            <a:pPr marL="0" indent="0">
              <a:buNone/>
            </a:pPr>
            <a:endParaRPr lang="en-US" dirty="0"/>
          </a:p>
        </p:txBody>
      </p:sp>
      <p:sp>
        <p:nvSpPr>
          <p:cNvPr id="4" name="Footer Placeholder 3"/>
          <p:cNvSpPr>
            <a:spLocks noGrp="1"/>
          </p:cNvSpPr>
          <p:nvPr>
            <p:ph type="ftr" sz="quarter" idx="11"/>
          </p:nvPr>
        </p:nvSpPr>
        <p:spPr/>
        <p:txBody>
          <a:bodyPr/>
          <a:lstStyle/>
          <a:p>
            <a:r>
              <a:rPr lang="en-US" smtClean="0"/>
              <a:t>Simons 2019</a:t>
            </a:r>
            <a:endParaRPr lang="en-US"/>
          </a:p>
        </p:txBody>
      </p:sp>
      <p:pic>
        <p:nvPicPr>
          <p:cNvPr id="6" name="Content Placeholder 8" descr="effectVweBH.pdf"/>
          <p:cNvPicPr>
            <a:picLocks noChangeAspect="1"/>
          </p:cNvPicPr>
          <p:nvPr/>
        </p:nvPicPr>
        <p:blipFill rotWithShape="1">
          <a:blip r:embed="rId2">
            <a:extLst>
              <a:ext uri="{28A0092B-C50C-407E-A947-70E740481C1C}">
                <a14:useLocalDpi xmlns:a14="http://schemas.microsoft.com/office/drawing/2010/main" val="0"/>
              </a:ext>
            </a:extLst>
          </a:blip>
          <a:srcRect l="6519" r="4638"/>
          <a:stretch/>
        </p:blipFill>
        <p:spPr>
          <a:xfrm>
            <a:off x="4343081" y="931334"/>
            <a:ext cx="4615232" cy="5194830"/>
          </a:xfrm>
          <a:prstGeom prst="rect">
            <a:avLst/>
          </a:prstGeom>
        </p:spPr>
      </p:pic>
      <p:sp>
        <p:nvSpPr>
          <p:cNvPr id="7" name="Rectangle 6"/>
          <p:cNvSpPr/>
          <p:nvPr/>
        </p:nvSpPr>
        <p:spPr>
          <a:xfrm>
            <a:off x="4705949" y="1814436"/>
            <a:ext cx="1939078" cy="3424747"/>
          </a:xfrm>
          <a:prstGeom prst="rect">
            <a:avLst/>
          </a:prstGeom>
          <a:solidFill>
            <a:srgbClr val="10253F">
              <a:alpha val="9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7717261" y="1814436"/>
            <a:ext cx="1138996" cy="3424747"/>
          </a:xfrm>
          <a:prstGeom prst="rect">
            <a:avLst/>
          </a:prstGeom>
          <a:solidFill>
            <a:srgbClr val="10253F">
              <a:alpha val="9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6645027" y="1814436"/>
            <a:ext cx="1072234" cy="3424747"/>
          </a:xfrm>
          <a:prstGeom prst="rect">
            <a:avLst/>
          </a:prstGeom>
          <a:solidFill>
            <a:srgbClr val="FF0000">
              <a:alpha val="9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9"/>
          <p:cNvSpPr txBox="1"/>
          <p:nvPr/>
        </p:nvSpPr>
        <p:spPr>
          <a:xfrm>
            <a:off x="5585952" y="1411084"/>
            <a:ext cx="867695" cy="369332"/>
          </a:xfrm>
          <a:prstGeom prst="rect">
            <a:avLst/>
          </a:prstGeom>
          <a:solidFill>
            <a:schemeClr val="bg1"/>
          </a:solidFill>
        </p:spPr>
        <p:txBody>
          <a:bodyPr wrap="none" rtlCol="0">
            <a:spAutoFit/>
          </a:bodyPr>
          <a:lstStyle/>
          <a:p>
            <a:r>
              <a:rPr lang="en-US" dirty="0" smtClean="0"/>
              <a:t>neither</a:t>
            </a:r>
            <a:endParaRPr lang="en-US" dirty="0"/>
          </a:p>
        </p:txBody>
      </p:sp>
      <p:sp>
        <p:nvSpPr>
          <p:cNvPr id="11" name="TextBox 10"/>
          <p:cNvSpPr txBox="1"/>
          <p:nvPr/>
        </p:nvSpPr>
        <p:spPr>
          <a:xfrm>
            <a:off x="4725921" y="3094413"/>
            <a:ext cx="860031" cy="923330"/>
          </a:xfrm>
          <a:prstGeom prst="rect">
            <a:avLst/>
          </a:prstGeom>
          <a:solidFill>
            <a:schemeClr val="tx2">
              <a:lumMod val="40000"/>
              <a:lumOff val="60000"/>
            </a:schemeClr>
          </a:solidFill>
        </p:spPr>
        <p:txBody>
          <a:bodyPr wrap="none" rtlCol="0">
            <a:spAutoFit/>
          </a:bodyPr>
          <a:lstStyle/>
          <a:p>
            <a:pPr algn="ctr"/>
            <a:r>
              <a:rPr lang="en-US" dirty="0" smtClean="0"/>
              <a:t>Effect</a:t>
            </a:r>
          </a:p>
          <a:p>
            <a:pPr algn="ctr"/>
            <a:r>
              <a:rPr lang="en-US" dirty="0" smtClean="0"/>
              <a:t>Size &amp;</a:t>
            </a:r>
          </a:p>
          <a:p>
            <a:pPr algn="ctr"/>
            <a:r>
              <a:rPr lang="en-US" dirty="0" smtClean="0"/>
              <a:t>P value</a:t>
            </a:r>
          </a:p>
        </p:txBody>
      </p:sp>
      <p:sp>
        <p:nvSpPr>
          <p:cNvPr id="12" name="TextBox 11"/>
          <p:cNvSpPr txBox="1"/>
          <p:nvPr/>
        </p:nvSpPr>
        <p:spPr>
          <a:xfrm>
            <a:off x="6645027" y="3791143"/>
            <a:ext cx="1072234" cy="1200329"/>
          </a:xfrm>
          <a:prstGeom prst="rect">
            <a:avLst/>
          </a:prstGeom>
          <a:solidFill>
            <a:schemeClr val="accent2">
              <a:lumMod val="40000"/>
              <a:lumOff val="60000"/>
            </a:schemeClr>
          </a:solidFill>
        </p:spPr>
        <p:txBody>
          <a:bodyPr wrap="square" rtlCol="0">
            <a:spAutoFit/>
          </a:bodyPr>
          <a:lstStyle/>
          <a:p>
            <a:pPr algn="ctr"/>
            <a:endParaRPr lang="en-US" dirty="0" smtClean="0"/>
          </a:p>
          <a:p>
            <a:pPr algn="ctr"/>
            <a:r>
              <a:rPr lang="en-US" dirty="0" smtClean="0"/>
              <a:t>P value</a:t>
            </a:r>
          </a:p>
          <a:p>
            <a:pPr algn="ctr"/>
            <a:r>
              <a:rPr lang="en-US" dirty="0" smtClean="0"/>
              <a:t>Only</a:t>
            </a:r>
          </a:p>
          <a:p>
            <a:pPr algn="ctr"/>
            <a:endParaRPr lang="en-US" dirty="0" smtClean="0"/>
          </a:p>
        </p:txBody>
      </p:sp>
    </p:spTree>
    <p:extLst>
      <p:ext uri="{BB962C8B-B14F-4D97-AF65-F5344CB8AC3E}">
        <p14:creationId xmlns:p14="http://schemas.microsoft.com/office/powerpoint/2010/main" val="1407574411"/>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9" name="Picture 8"/>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433236" y="5273852"/>
            <a:ext cx="2016125" cy="1169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45" name="Content Placeholder 4"/>
          <p:cNvPicPr>
            <a:picLocks noGrp="1" noChangeAspect="1"/>
          </p:cNvPicPr>
          <p:nvPr>
            <p:ph idx="1"/>
          </p:nvPr>
        </p:nvPicPr>
        <p:blipFill>
          <a:blip r:embed="rId4">
            <a:extLst>
              <a:ext uri="{28A0092B-C50C-407E-A947-70E740481C1C}">
                <a14:useLocalDpi xmlns:a14="http://schemas.microsoft.com/office/drawing/2010/main" val="0"/>
              </a:ext>
            </a:extLst>
          </a:blip>
          <a:srcRect t="-177579" b="-177579"/>
          <a:stretch>
            <a:fillRect/>
          </a:stretch>
        </p:blipFill>
        <p:spPr>
          <a:xfrm>
            <a:off x="223838" y="5046663"/>
            <a:ext cx="3556000" cy="1955800"/>
          </a:xfrm>
        </p:spPr>
      </p:pic>
      <p:sp>
        <p:nvSpPr>
          <p:cNvPr id="31746" name="Title 1"/>
          <p:cNvSpPr>
            <a:spLocks noGrp="1"/>
          </p:cNvSpPr>
          <p:nvPr>
            <p:ph type="title"/>
          </p:nvPr>
        </p:nvSpPr>
        <p:spPr/>
        <p:txBody>
          <a:bodyPr/>
          <a:lstStyle/>
          <a:p>
            <a:r>
              <a:rPr lang="en-US">
                <a:latin typeface="Calibri" charset="0"/>
              </a:rPr>
              <a:t>Acknowledgments</a:t>
            </a:r>
          </a:p>
        </p:txBody>
      </p:sp>
      <p:pic>
        <p:nvPicPr>
          <p:cNvPr id="31748" name="Picture 7"/>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046413" y="968375"/>
            <a:ext cx="2087562" cy="318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50" name="Picture 9"/>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57200" y="2308225"/>
            <a:ext cx="1060450" cy="1062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51" name="Picture 10"/>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458788" y="3360738"/>
            <a:ext cx="1057275" cy="1057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52" name="Picture 15" descr="CoDa.pdf"/>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5286375" y="1417638"/>
            <a:ext cx="3160713"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53" name="Picture 16"/>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6553200" y="4994275"/>
            <a:ext cx="2436813" cy="1362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54" name="TextBox 5"/>
          <p:cNvSpPr txBox="1">
            <a:spLocks noChangeArrowheads="1"/>
          </p:cNvSpPr>
          <p:nvPr/>
        </p:nvSpPr>
        <p:spPr bwMode="auto">
          <a:xfrm>
            <a:off x="473729" y="4381503"/>
            <a:ext cx="1570224"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dirty="0" err="1"/>
              <a:t>Gregor</a:t>
            </a:r>
            <a:r>
              <a:rPr lang="en-US" sz="1800" dirty="0"/>
              <a:t> Reid</a:t>
            </a:r>
          </a:p>
          <a:p>
            <a:pPr eaLnBrk="1" hangingPunct="1"/>
            <a:r>
              <a:rPr lang="en-US" sz="1800" dirty="0"/>
              <a:t>Jeremy </a:t>
            </a:r>
            <a:r>
              <a:rPr lang="en-US" sz="1800" dirty="0" smtClean="0"/>
              <a:t>Burton</a:t>
            </a:r>
          </a:p>
          <a:p>
            <a:pPr eaLnBrk="1" hangingPunct="1"/>
            <a:r>
              <a:rPr lang="en-US" sz="1800" dirty="0" smtClean="0"/>
              <a:t>Amy McMillan</a:t>
            </a:r>
          </a:p>
          <a:p>
            <a:pPr eaLnBrk="1" hangingPunct="1"/>
            <a:r>
              <a:rPr lang="en-US" sz="1800" dirty="0" smtClean="0"/>
              <a:t>Daniel </a:t>
            </a:r>
            <a:r>
              <a:rPr lang="en-US" sz="1800" dirty="0" err="1" smtClean="0"/>
              <a:t>Giguere</a:t>
            </a:r>
            <a:endParaRPr lang="en-US" sz="1800" dirty="0" smtClean="0"/>
          </a:p>
          <a:p>
            <a:pPr eaLnBrk="1" hangingPunct="1"/>
            <a:r>
              <a:rPr lang="en-US" sz="1800" dirty="0" err="1" smtClean="0"/>
              <a:t>Jia</a:t>
            </a:r>
            <a:r>
              <a:rPr lang="en-US" sz="1800" dirty="0"/>
              <a:t> </a:t>
            </a:r>
            <a:r>
              <a:rPr lang="en-US" sz="1800" dirty="0" err="1" smtClean="0"/>
              <a:t>Rong</a:t>
            </a:r>
            <a:r>
              <a:rPr lang="en-US" sz="1800" dirty="0" smtClean="0"/>
              <a:t> Wu</a:t>
            </a:r>
            <a:endParaRPr lang="en-US" sz="1800" dirty="0"/>
          </a:p>
        </p:txBody>
      </p:sp>
      <p:sp>
        <p:nvSpPr>
          <p:cNvPr id="31755" name="TextBox 17"/>
          <p:cNvSpPr txBox="1">
            <a:spLocks noChangeArrowheads="1"/>
          </p:cNvSpPr>
          <p:nvPr/>
        </p:nvSpPr>
        <p:spPr bwMode="auto">
          <a:xfrm>
            <a:off x="1516063" y="2479675"/>
            <a:ext cx="1165225" cy="1754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dirty="0"/>
              <a:t>Andrew</a:t>
            </a:r>
          </a:p>
          <a:p>
            <a:pPr eaLnBrk="1" hangingPunct="1"/>
            <a:r>
              <a:rPr lang="en-US" sz="1800" dirty="0" err="1"/>
              <a:t>Fernandes</a:t>
            </a:r>
            <a:endParaRPr lang="en-US" sz="1800" dirty="0"/>
          </a:p>
          <a:p>
            <a:pPr eaLnBrk="1" hangingPunct="1"/>
            <a:endParaRPr lang="en-US" sz="1800" dirty="0"/>
          </a:p>
          <a:p>
            <a:pPr eaLnBrk="1" hangingPunct="1"/>
            <a:endParaRPr lang="en-US" sz="1800" dirty="0"/>
          </a:p>
          <a:p>
            <a:pPr eaLnBrk="1" hangingPunct="1"/>
            <a:r>
              <a:rPr lang="en-US" sz="1800" dirty="0"/>
              <a:t>Jean</a:t>
            </a:r>
          </a:p>
          <a:p>
            <a:pPr eaLnBrk="1" hangingPunct="1"/>
            <a:r>
              <a:rPr lang="en-US" sz="1800" dirty="0" err="1"/>
              <a:t>Macklaim</a:t>
            </a:r>
            <a:endParaRPr lang="en-US" sz="1800" dirty="0"/>
          </a:p>
        </p:txBody>
      </p:sp>
      <p:sp>
        <p:nvSpPr>
          <p:cNvPr id="31756" name="TextBox 5"/>
          <p:cNvSpPr txBox="1">
            <a:spLocks noChangeArrowheads="1"/>
          </p:cNvSpPr>
          <p:nvPr/>
        </p:nvSpPr>
        <p:spPr bwMode="auto">
          <a:xfrm>
            <a:off x="5530850" y="2751138"/>
            <a:ext cx="2330348"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dirty="0"/>
              <a:t>Vera </a:t>
            </a:r>
            <a:r>
              <a:rPr lang="en-US" sz="1800" dirty="0" err="1"/>
              <a:t>Pawlowsky-Glahn</a:t>
            </a:r>
            <a:endParaRPr lang="en-US" sz="1800" dirty="0"/>
          </a:p>
          <a:p>
            <a:pPr eaLnBrk="1" hangingPunct="1"/>
            <a:r>
              <a:rPr lang="en-US" sz="1800" dirty="0"/>
              <a:t>Juan Jose </a:t>
            </a:r>
            <a:r>
              <a:rPr lang="en-US" sz="1800" dirty="0" err="1" smtClean="0"/>
              <a:t>Egozcue</a:t>
            </a:r>
            <a:endParaRPr lang="en-US" sz="1800" dirty="0" smtClean="0"/>
          </a:p>
          <a:p>
            <a:pPr eaLnBrk="1" hangingPunct="1"/>
            <a:endParaRPr lang="en-US" sz="1800" dirty="0"/>
          </a:p>
          <a:p>
            <a:pPr eaLnBrk="1" hangingPunct="1"/>
            <a:endParaRPr lang="en-US" sz="1800" dirty="0"/>
          </a:p>
          <a:p>
            <a:pPr eaLnBrk="1" hangingPunct="1"/>
            <a:r>
              <a:rPr lang="en-US" sz="1800" dirty="0"/>
              <a:t>Justin </a:t>
            </a:r>
            <a:r>
              <a:rPr lang="en-US" sz="1800" dirty="0" smtClean="0"/>
              <a:t>Silverman</a:t>
            </a:r>
          </a:p>
          <a:p>
            <a:pPr eaLnBrk="1" hangingPunct="1"/>
            <a:r>
              <a:rPr lang="en-US" sz="1800" dirty="0"/>
              <a:t> </a:t>
            </a:r>
            <a:r>
              <a:rPr lang="en-US" sz="1800" dirty="0" smtClean="0"/>
              <a:t>    </a:t>
            </a:r>
            <a:r>
              <a:rPr lang="en-US" sz="1800" dirty="0" err="1" smtClean="0"/>
              <a:t>philr</a:t>
            </a:r>
            <a:r>
              <a:rPr lang="en-US" sz="1800" dirty="0" smtClean="0"/>
              <a:t> </a:t>
            </a:r>
          </a:p>
          <a:p>
            <a:pPr eaLnBrk="1" hangingPunct="1"/>
            <a:r>
              <a:rPr lang="en-US" sz="1800" dirty="0" smtClean="0"/>
              <a:t>Thom </a:t>
            </a:r>
            <a:r>
              <a:rPr lang="en-US" sz="1800" dirty="0" smtClean="0"/>
              <a:t>Quinn</a:t>
            </a:r>
          </a:p>
          <a:p>
            <a:pPr eaLnBrk="1" hangingPunct="1"/>
            <a:r>
              <a:rPr lang="en-US" sz="1800" dirty="0" smtClean="0"/>
              <a:t>     </a:t>
            </a:r>
            <a:r>
              <a:rPr lang="en-US" sz="1800" dirty="0" err="1" smtClean="0"/>
              <a:t>propr</a:t>
            </a:r>
            <a:r>
              <a:rPr lang="en-US" sz="1800" dirty="0" smtClean="0"/>
              <a:t> </a:t>
            </a:r>
            <a:endParaRPr lang="en-US" sz="1800" dirty="0"/>
          </a:p>
        </p:txBody>
      </p:sp>
      <p:pic>
        <p:nvPicPr>
          <p:cNvPr id="31757" name="Picture 1"/>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280988" y="1171575"/>
            <a:ext cx="2589212" cy="1009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Box 3"/>
          <p:cNvSpPr txBox="1">
            <a:spLocks noChangeArrowheads="1"/>
          </p:cNvSpPr>
          <p:nvPr/>
        </p:nvSpPr>
        <p:spPr bwMode="auto">
          <a:xfrm>
            <a:off x="7163474" y="3611563"/>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
        <p:nvSpPr>
          <p:cNvPr id="2" name="Footer Placeholder 1"/>
          <p:cNvSpPr>
            <a:spLocks noGrp="1"/>
          </p:cNvSpPr>
          <p:nvPr>
            <p:ph type="ftr" sz="quarter" idx="11"/>
          </p:nvPr>
        </p:nvSpPr>
        <p:spPr/>
        <p:txBody>
          <a:bodyPr/>
          <a:lstStyle/>
          <a:p>
            <a:r>
              <a:rPr lang="en-US" smtClean="0"/>
              <a:t>Simons 2019</a:t>
            </a:r>
            <a:endParaRPr lang="en-US"/>
          </a:p>
        </p:txBody>
      </p:sp>
      <p:sp>
        <p:nvSpPr>
          <p:cNvPr id="4" name="TextBox 3"/>
          <p:cNvSpPr txBox="1"/>
          <p:nvPr/>
        </p:nvSpPr>
        <p:spPr>
          <a:xfrm>
            <a:off x="2636300" y="4558168"/>
            <a:ext cx="1525140" cy="923330"/>
          </a:xfrm>
          <a:prstGeom prst="rect">
            <a:avLst/>
          </a:prstGeom>
          <a:noFill/>
        </p:spPr>
        <p:txBody>
          <a:bodyPr wrap="none" rtlCol="0">
            <a:spAutoFit/>
          </a:bodyPr>
          <a:lstStyle/>
          <a:p>
            <a:pPr algn="ctr"/>
            <a:r>
              <a:rPr lang="en-US" dirty="0" smtClean="0"/>
              <a:t>Coming soon:</a:t>
            </a:r>
          </a:p>
          <a:p>
            <a:pPr algn="ctr"/>
            <a:r>
              <a:rPr lang="en-US" dirty="0" smtClean="0"/>
              <a:t>Rob Finn et al.</a:t>
            </a:r>
          </a:p>
          <a:p>
            <a:pPr algn="ctr"/>
            <a:r>
              <a:rPr lang="en-US" dirty="0" err="1" smtClean="0"/>
              <a:t>Mgnify@EBI</a:t>
            </a:r>
            <a:endParaRPr lang="en-US" dirty="0"/>
          </a:p>
        </p:txBody>
      </p:sp>
      <p:pic>
        <p:nvPicPr>
          <p:cNvPr id="19" name="Picture 18"/>
          <p:cNvPicPr>
            <a:picLocks noChangeAspect="1"/>
          </p:cNvPicPr>
          <p:nvPr/>
        </p:nvPicPr>
        <p:blipFill>
          <a:blip r:embed="rId11"/>
          <a:stretch>
            <a:fillRect/>
          </a:stretch>
        </p:blipFill>
        <p:spPr>
          <a:xfrm>
            <a:off x="8713902" y="1417638"/>
            <a:ext cx="244808" cy="1231458"/>
          </a:xfrm>
          <a:prstGeom prst="rect">
            <a:avLst/>
          </a:prstGeom>
        </p:spPr>
      </p:pic>
    </p:spTree>
    <p:extLst>
      <p:ext uri="{BB962C8B-B14F-4D97-AF65-F5344CB8AC3E}">
        <p14:creationId xmlns:p14="http://schemas.microsoft.com/office/powerpoint/2010/main" val="29859272"/>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Graphing </a:t>
            </a:r>
            <a:r>
              <a:rPr lang="en-US" dirty="0" err="1" smtClean="0"/>
              <a:t>dF</a:t>
            </a:r>
            <a:r>
              <a:rPr lang="en-US" baseline="-25000" dirty="0" err="1" smtClean="0"/>
              <a:t>NEF</a:t>
            </a:r>
            <a:endParaRPr lang="en-US" dirty="0"/>
          </a:p>
        </p:txBody>
      </p:sp>
      <p:pic>
        <p:nvPicPr>
          <p:cNvPr id="5" name="Content Placeholder 4" descr="aldex_16S_ref.pdf"/>
          <p:cNvPicPr>
            <a:picLocks noGrp="1" noChangeAspect="1"/>
          </p:cNvPicPr>
          <p:nvPr>
            <p:ph idx="1"/>
          </p:nvPr>
        </p:nvPicPr>
        <p:blipFill rotWithShape="1">
          <a:blip r:embed="rId2">
            <a:extLst>
              <a:ext uri="{28A0092B-C50C-407E-A947-70E740481C1C}">
                <a14:useLocalDpi xmlns:a14="http://schemas.microsoft.com/office/drawing/2010/main" val="0"/>
              </a:ext>
            </a:extLst>
          </a:blip>
          <a:srcRect l="-685" t="10014" r="-166"/>
          <a:stretch/>
        </p:blipFill>
        <p:spPr>
          <a:xfrm>
            <a:off x="1939078" y="1236084"/>
            <a:ext cx="5238912" cy="4674615"/>
          </a:xfrm>
        </p:spPr>
      </p:pic>
      <p:sp>
        <p:nvSpPr>
          <p:cNvPr id="4" name="Footer Placeholder 3"/>
          <p:cNvSpPr>
            <a:spLocks noGrp="1"/>
          </p:cNvSpPr>
          <p:nvPr>
            <p:ph type="ftr" sz="quarter" idx="11"/>
          </p:nvPr>
        </p:nvSpPr>
        <p:spPr/>
        <p:txBody>
          <a:bodyPr/>
          <a:lstStyle/>
          <a:p>
            <a:r>
              <a:rPr lang="en-US" smtClean="0"/>
              <a:t>Simons 2019</a:t>
            </a:r>
            <a:endParaRPr lang="en-US"/>
          </a:p>
        </p:txBody>
      </p:sp>
      <p:sp>
        <p:nvSpPr>
          <p:cNvPr id="6" name="TextBox 5"/>
          <p:cNvSpPr txBox="1"/>
          <p:nvPr/>
        </p:nvSpPr>
        <p:spPr>
          <a:xfrm>
            <a:off x="6207125" y="6037263"/>
            <a:ext cx="1559066" cy="276999"/>
          </a:xfrm>
          <a:prstGeom prst="rect">
            <a:avLst/>
          </a:prstGeom>
          <a:noFill/>
        </p:spPr>
        <p:txBody>
          <a:bodyPr wrap="none">
            <a:spAutoFit/>
          </a:bodyPr>
          <a:lstStyle/>
          <a:p>
            <a:pPr>
              <a:defRPr/>
            </a:pPr>
            <a:r>
              <a:rPr lang="en-US" sz="1200" dirty="0" smtClean="0">
                <a:solidFill>
                  <a:schemeClr val="tx1">
                    <a:lumMod val="50000"/>
                    <a:lumOff val="50000"/>
                  </a:schemeClr>
                </a:solidFill>
              </a:rPr>
              <a:t>Gloor et al. 2016 JCGS</a:t>
            </a:r>
            <a:endParaRPr lang="en-US" sz="1200" dirty="0">
              <a:solidFill>
                <a:schemeClr val="tx1">
                  <a:lumMod val="50000"/>
                  <a:lumOff val="50000"/>
                </a:schemeClr>
              </a:solidFill>
            </a:endParaRPr>
          </a:p>
        </p:txBody>
      </p:sp>
      <p:sp>
        <p:nvSpPr>
          <p:cNvPr id="7" name="TextBox 6"/>
          <p:cNvSpPr txBox="1"/>
          <p:nvPr/>
        </p:nvSpPr>
        <p:spPr>
          <a:xfrm>
            <a:off x="4104949" y="1649228"/>
            <a:ext cx="633707" cy="369332"/>
          </a:xfrm>
          <a:prstGeom prst="rect">
            <a:avLst/>
          </a:prstGeom>
          <a:noFill/>
        </p:spPr>
        <p:txBody>
          <a:bodyPr wrap="none" rtlCol="0">
            <a:spAutoFit/>
          </a:bodyPr>
          <a:lstStyle/>
          <a:p>
            <a:r>
              <a:rPr lang="en-US" dirty="0" smtClean="0"/>
              <a:t>E &gt; 1</a:t>
            </a:r>
            <a:endParaRPr lang="en-US" dirty="0"/>
          </a:p>
        </p:txBody>
      </p:sp>
      <p:sp>
        <p:nvSpPr>
          <p:cNvPr id="8" name="TextBox 7"/>
          <p:cNvSpPr txBox="1"/>
          <p:nvPr/>
        </p:nvSpPr>
        <p:spPr>
          <a:xfrm>
            <a:off x="2715158" y="1432296"/>
            <a:ext cx="633707" cy="369332"/>
          </a:xfrm>
          <a:prstGeom prst="rect">
            <a:avLst/>
          </a:prstGeom>
          <a:noFill/>
        </p:spPr>
        <p:txBody>
          <a:bodyPr wrap="none" rtlCol="0">
            <a:spAutoFit/>
          </a:bodyPr>
          <a:lstStyle/>
          <a:p>
            <a:r>
              <a:rPr lang="en-US" dirty="0" smtClean="0"/>
              <a:t>E &gt; 2</a:t>
            </a:r>
            <a:endParaRPr lang="en-US" dirty="0"/>
          </a:p>
        </p:txBody>
      </p:sp>
      <p:sp>
        <p:nvSpPr>
          <p:cNvPr id="9" name="TextBox 8"/>
          <p:cNvSpPr txBox="1"/>
          <p:nvPr/>
        </p:nvSpPr>
        <p:spPr>
          <a:xfrm>
            <a:off x="6207125" y="1986294"/>
            <a:ext cx="633707" cy="369332"/>
          </a:xfrm>
          <a:prstGeom prst="rect">
            <a:avLst/>
          </a:prstGeom>
          <a:noFill/>
        </p:spPr>
        <p:txBody>
          <a:bodyPr wrap="none" rtlCol="0">
            <a:spAutoFit/>
          </a:bodyPr>
          <a:lstStyle/>
          <a:p>
            <a:r>
              <a:rPr lang="en-US" dirty="0" smtClean="0"/>
              <a:t>E &lt; 1</a:t>
            </a:r>
            <a:endParaRPr lang="en-US" dirty="0"/>
          </a:p>
        </p:txBody>
      </p:sp>
      <p:sp>
        <p:nvSpPr>
          <p:cNvPr id="10" name="TextBox 9"/>
          <p:cNvSpPr txBox="1"/>
          <p:nvPr/>
        </p:nvSpPr>
        <p:spPr>
          <a:xfrm>
            <a:off x="6136455" y="3966307"/>
            <a:ext cx="704377" cy="369332"/>
          </a:xfrm>
          <a:prstGeom prst="rect">
            <a:avLst/>
          </a:prstGeom>
          <a:noFill/>
        </p:spPr>
        <p:txBody>
          <a:bodyPr wrap="none" rtlCol="0">
            <a:spAutoFit/>
          </a:bodyPr>
          <a:lstStyle/>
          <a:p>
            <a:r>
              <a:rPr lang="en-US" dirty="0" smtClean="0"/>
              <a:t>E &gt; -1</a:t>
            </a:r>
            <a:endParaRPr lang="en-US" dirty="0"/>
          </a:p>
        </p:txBody>
      </p:sp>
      <p:sp>
        <p:nvSpPr>
          <p:cNvPr id="11" name="TextBox 10"/>
          <p:cNvSpPr txBox="1"/>
          <p:nvPr/>
        </p:nvSpPr>
        <p:spPr>
          <a:xfrm>
            <a:off x="5396120" y="4545962"/>
            <a:ext cx="704377" cy="369332"/>
          </a:xfrm>
          <a:prstGeom prst="rect">
            <a:avLst/>
          </a:prstGeom>
          <a:noFill/>
        </p:spPr>
        <p:txBody>
          <a:bodyPr wrap="none" rtlCol="0">
            <a:spAutoFit/>
          </a:bodyPr>
          <a:lstStyle/>
          <a:p>
            <a:r>
              <a:rPr lang="en-US" dirty="0" smtClean="0"/>
              <a:t>E </a:t>
            </a:r>
            <a:r>
              <a:rPr lang="en-US" dirty="0"/>
              <a:t>&lt;</a:t>
            </a:r>
            <a:r>
              <a:rPr lang="en-US" dirty="0" smtClean="0"/>
              <a:t> -1</a:t>
            </a:r>
            <a:endParaRPr lang="en-US" dirty="0"/>
          </a:p>
        </p:txBody>
      </p:sp>
      <p:sp>
        <p:nvSpPr>
          <p:cNvPr id="12" name="TextBox 11"/>
          <p:cNvSpPr txBox="1"/>
          <p:nvPr/>
        </p:nvSpPr>
        <p:spPr>
          <a:xfrm>
            <a:off x="2867558" y="4730628"/>
            <a:ext cx="704377" cy="369332"/>
          </a:xfrm>
          <a:prstGeom prst="rect">
            <a:avLst/>
          </a:prstGeom>
          <a:noFill/>
        </p:spPr>
        <p:txBody>
          <a:bodyPr wrap="none" rtlCol="0">
            <a:spAutoFit/>
          </a:bodyPr>
          <a:lstStyle/>
          <a:p>
            <a:r>
              <a:rPr lang="en-US" dirty="0" smtClean="0"/>
              <a:t>E </a:t>
            </a:r>
            <a:r>
              <a:rPr lang="en-US" dirty="0"/>
              <a:t>&lt;</a:t>
            </a:r>
            <a:r>
              <a:rPr lang="en-US" dirty="0" smtClean="0"/>
              <a:t> -2</a:t>
            </a:r>
            <a:endParaRPr lang="en-US" dirty="0"/>
          </a:p>
        </p:txBody>
      </p:sp>
    </p:spTree>
    <p:extLst>
      <p:ext uri="{BB962C8B-B14F-4D97-AF65-F5344CB8AC3E}">
        <p14:creationId xmlns:p14="http://schemas.microsoft.com/office/powerpoint/2010/main" val="114825572"/>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Researcher degrees of freedom</a:t>
            </a:r>
            <a:endParaRPr lang="en-US" dirty="0"/>
          </a:p>
        </p:txBody>
      </p:sp>
      <p:pic>
        <p:nvPicPr>
          <p:cNvPr id="6" name="Content Placeholder 5"/>
          <p:cNvPicPr>
            <a:picLocks noGrp="1" noChangeAspect="1"/>
          </p:cNvPicPr>
          <p:nvPr>
            <p:ph idx="1"/>
          </p:nvPr>
        </p:nvPicPr>
        <p:blipFill>
          <a:blip r:embed="rId2"/>
          <a:srcRect t="-10254" b="-10254"/>
          <a:stretch>
            <a:fillRect/>
          </a:stretch>
        </p:blipFill>
        <p:spPr/>
      </p:pic>
      <p:sp>
        <p:nvSpPr>
          <p:cNvPr id="5" name="Footer Placeholder 4"/>
          <p:cNvSpPr>
            <a:spLocks noGrp="1"/>
          </p:cNvSpPr>
          <p:nvPr>
            <p:ph type="ftr" sz="quarter" idx="11"/>
          </p:nvPr>
        </p:nvSpPr>
        <p:spPr/>
        <p:txBody>
          <a:bodyPr/>
          <a:lstStyle/>
          <a:p>
            <a:r>
              <a:rPr lang="en-US" smtClean="0"/>
              <a:t>Simons 2019</a:t>
            </a:r>
            <a:endParaRPr lang="en-US"/>
          </a:p>
        </p:txBody>
      </p:sp>
      <p:pic>
        <p:nvPicPr>
          <p:cNvPr id="7" name="Picture 6"/>
          <p:cNvPicPr>
            <a:picLocks noChangeAspect="1"/>
          </p:cNvPicPr>
          <p:nvPr/>
        </p:nvPicPr>
        <p:blipFill>
          <a:blip r:embed="rId3"/>
          <a:stretch>
            <a:fillRect/>
          </a:stretch>
        </p:blipFill>
        <p:spPr>
          <a:xfrm>
            <a:off x="8713902" y="1417638"/>
            <a:ext cx="244808" cy="1231458"/>
          </a:xfrm>
          <a:prstGeom prst="rect">
            <a:avLst/>
          </a:prstGeom>
        </p:spPr>
      </p:pic>
      <p:sp>
        <p:nvSpPr>
          <p:cNvPr id="3" name="Rectangle 2"/>
          <p:cNvSpPr/>
          <p:nvPr/>
        </p:nvSpPr>
        <p:spPr>
          <a:xfrm>
            <a:off x="5703838" y="1202064"/>
            <a:ext cx="963869" cy="4626811"/>
          </a:xfrm>
          <a:prstGeom prst="rect">
            <a:avLst/>
          </a:prstGeom>
          <a:solidFill>
            <a:schemeClr val="bg2">
              <a:lumMod val="10000"/>
              <a:alpha val="1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3542952" y="1202064"/>
            <a:ext cx="2081508" cy="4626811"/>
          </a:xfrm>
          <a:prstGeom prst="rect">
            <a:avLst/>
          </a:prstGeom>
          <a:solidFill>
            <a:schemeClr val="accent6">
              <a:lumMod val="50000"/>
              <a:alpha val="1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p:cNvSpPr txBox="1"/>
          <p:nvPr/>
        </p:nvSpPr>
        <p:spPr>
          <a:xfrm>
            <a:off x="4127628" y="844072"/>
            <a:ext cx="790601" cy="369332"/>
          </a:xfrm>
          <a:prstGeom prst="rect">
            <a:avLst/>
          </a:prstGeom>
          <a:noFill/>
        </p:spPr>
        <p:txBody>
          <a:bodyPr wrap="none" rtlCol="0">
            <a:spAutoFit/>
          </a:bodyPr>
          <a:lstStyle/>
          <a:p>
            <a:r>
              <a:rPr lang="en-US" dirty="0" smtClean="0"/>
              <a:t>poster</a:t>
            </a:r>
            <a:endParaRPr lang="en-US" dirty="0"/>
          </a:p>
        </p:txBody>
      </p:sp>
      <p:sp>
        <p:nvSpPr>
          <p:cNvPr id="9" name="TextBox 8"/>
          <p:cNvSpPr txBox="1"/>
          <p:nvPr/>
        </p:nvSpPr>
        <p:spPr>
          <a:xfrm>
            <a:off x="5916117" y="844072"/>
            <a:ext cx="530915" cy="369332"/>
          </a:xfrm>
          <a:prstGeom prst="rect">
            <a:avLst/>
          </a:prstGeom>
          <a:noFill/>
        </p:spPr>
        <p:txBody>
          <a:bodyPr wrap="none" rtlCol="0">
            <a:spAutoFit/>
          </a:bodyPr>
          <a:lstStyle/>
          <a:p>
            <a:r>
              <a:rPr lang="en-US" dirty="0" smtClean="0"/>
              <a:t>talk</a:t>
            </a:r>
            <a:endParaRPr lang="en-US" dirty="0"/>
          </a:p>
        </p:txBody>
      </p:sp>
    </p:spTree>
    <p:extLst>
      <p:ext uri="{BB962C8B-B14F-4D97-AF65-F5344CB8AC3E}">
        <p14:creationId xmlns:p14="http://schemas.microsoft.com/office/powerpoint/2010/main" val="3093026371"/>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p:txBody>
          <a:bodyPr/>
          <a:lstStyle/>
          <a:p>
            <a:pPr eaLnBrk="1" hangingPunct="1"/>
            <a:r>
              <a:rPr lang="en-US" dirty="0" smtClean="0">
                <a:latin typeface="Calibri" charset="0"/>
              </a:rPr>
              <a:t>Sequencing is random sampling</a:t>
            </a:r>
            <a:endParaRPr lang="en-US" dirty="0">
              <a:latin typeface="Calibri" charset="0"/>
            </a:endParaRPr>
          </a:p>
        </p:txBody>
      </p:sp>
      <p:sp>
        <p:nvSpPr>
          <p:cNvPr id="2" name="Footer Placeholder 1"/>
          <p:cNvSpPr>
            <a:spLocks noGrp="1"/>
          </p:cNvSpPr>
          <p:nvPr>
            <p:ph type="ftr" sz="quarter" idx="11"/>
          </p:nvPr>
        </p:nvSpPr>
        <p:spPr/>
        <p:txBody>
          <a:bodyPr/>
          <a:lstStyle/>
          <a:p>
            <a:r>
              <a:rPr lang="en-US" smtClean="0"/>
              <a:t>Simons 2019</a:t>
            </a:r>
            <a:endParaRPr lang="en-US"/>
          </a:p>
        </p:txBody>
      </p:sp>
      <p:pic>
        <p:nvPicPr>
          <p:cNvPr id="5" name="Picture 4"/>
          <p:cNvPicPr>
            <a:picLocks noChangeAspect="1"/>
          </p:cNvPicPr>
          <p:nvPr/>
        </p:nvPicPr>
        <p:blipFill rotWithShape="1">
          <a:blip r:embed="rId3"/>
          <a:srcRect r="42009"/>
          <a:stretch/>
        </p:blipFill>
        <p:spPr>
          <a:xfrm>
            <a:off x="1551883" y="769586"/>
            <a:ext cx="3487957" cy="5586764"/>
          </a:xfrm>
          <a:prstGeom prst="rect">
            <a:avLst/>
          </a:prstGeom>
        </p:spPr>
      </p:pic>
      <p:pic>
        <p:nvPicPr>
          <p:cNvPr id="7" name="Picture 6"/>
          <p:cNvPicPr>
            <a:picLocks noChangeAspect="1"/>
          </p:cNvPicPr>
          <p:nvPr/>
        </p:nvPicPr>
        <p:blipFill>
          <a:blip r:embed="rId4"/>
          <a:stretch>
            <a:fillRect/>
          </a:stretch>
        </p:blipFill>
        <p:spPr>
          <a:xfrm>
            <a:off x="8713902" y="1417638"/>
            <a:ext cx="244808" cy="1231458"/>
          </a:xfrm>
          <a:prstGeom prst="rect">
            <a:avLst/>
          </a:prstGeom>
        </p:spPr>
      </p:pic>
    </p:spTree>
    <p:extLst>
      <p:ext uri="{BB962C8B-B14F-4D97-AF65-F5344CB8AC3E}">
        <p14:creationId xmlns:p14="http://schemas.microsoft.com/office/powerpoint/2010/main" val="3252542517"/>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p:txBody>
          <a:bodyPr/>
          <a:lstStyle/>
          <a:p>
            <a:r>
              <a:rPr lang="en-US" dirty="0" smtClean="0">
                <a:latin typeface="Calibri" charset="0"/>
              </a:rPr>
              <a:t>Sequencing is </a:t>
            </a:r>
            <a:r>
              <a:rPr lang="en-US" dirty="0">
                <a:latin typeface="Calibri" charset="0"/>
              </a:rPr>
              <a:t>a </a:t>
            </a:r>
            <a:r>
              <a:rPr lang="en-US" dirty="0" smtClean="0">
                <a:latin typeface="Calibri" charset="0"/>
              </a:rPr>
              <a:t>probabilistic sample</a:t>
            </a:r>
            <a:endParaRPr lang="en-US" dirty="0">
              <a:latin typeface="Calibri" charset="0"/>
            </a:endParaRPr>
          </a:p>
        </p:txBody>
      </p:sp>
      <p:sp>
        <p:nvSpPr>
          <p:cNvPr id="2" name="Footer Placeholder 1"/>
          <p:cNvSpPr>
            <a:spLocks noGrp="1"/>
          </p:cNvSpPr>
          <p:nvPr>
            <p:ph type="ftr" sz="quarter" idx="11"/>
          </p:nvPr>
        </p:nvSpPr>
        <p:spPr/>
        <p:txBody>
          <a:bodyPr/>
          <a:lstStyle/>
          <a:p>
            <a:r>
              <a:rPr lang="en-US" smtClean="0"/>
              <a:t>Simons 2019</a:t>
            </a:r>
            <a:endParaRPr lang="en-US"/>
          </a:p>
        </p:txBody>
      </p:sp>
      <p:pic>
        <p:nvPicPr>
          <p:cNvPr id="5" name="Picture 4"/>
          <p:cNvPicPr>
            <a:picLocks noChangeAspect="1"/>
          </p:cNvPicPr>
          <p:nvPr/>
        </p:nvPicPr>
        <p:blipFill>
          <a:blip r:embed="rId3"/>
          <a:stretch>
            <a:fillRect/>
          </a:stretch>
        </p:blipFill>
        <p:spPr>
          <a:xfrm>
            <a:off x="1551883" y="769586"/>
            <a:ext cx="6014635" cy="5586764"/>
          </a:xfrm>
          <a:prstGeom prst="rect">
            <a:avLst/>
          </a:prstGeom>
        </p:spPr>
      </p:pic>
      <p:pic>
        <p:nvPicPr>
          <p:cNvPr id="7" name="Picture 6"/>
          <p:cNvPicPr>
            <a:picLocks noChangeAspect="1"/>
          </p:cNvPicPr>
          <p:nvPr/>
        </p:nvPicPr>
        <p:blipFill>
          <a:blip r:embed="rId4"/>
          <a:stretch>
            <a:fillRect/>
          </a:stretch>
        </p:blipFill>
        <p:spPr>
          <a:xfrm>
            <a:off x="8713902" y="1417638"/>
            <a:ext cx="244808" cy="1231458"/>
          </a:xfrm>
          <a:prstGeom prst="rect">
            <a:avLst/>
          </a:prstGeom>
        </p:spPr>
      </p:pic>
    </p:spTree>
    <p:extLst>
      <p:ext uri="{BB962C8B-B14F-4D97-AF65-F5344CB8AC3E}">
        <p14:creationId xmlns:p14="http://schemas.microsoft.com/office/powerpoint/2010/main" val="1014004641"/>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 need multiple probabilistic samples to approximate truth</a:t>
            </a:r>
            <a:endParaRPr lang="en-US" dirty="0"/>
          </a:p>
        </p:txBody>
      </p:sp>
      <p:pic>
        <p:nvPicPr>
          <p:cNvPr id="5" name="Content Placeholder 4"/>
          <p:cNvPicPr>
            <a:picLocks noGrp="1" noChangeAspect="1"/>
          </p:cNvPicPr>
          <p:nvPr>
            <p:ph idx="1"/>
          </p:nvPr>
        </p:nvPicPr>
        <p:blipFill>
          <a:blip r:embed="rId3"/>
          <a:srcRect t="-33704" b="-33704"/>
          <a:stretch>
            <a:fillRect/>
          </a:stretch>
        </p:blipFill>
        <p:spPr/>
      </p:pic>
      <p:sp>
        <p:nvSpPr>
          <p:cNvPr id="4" name="Footer Placeholder 3"/>
          <p:cNvSpPr>
            <a:spLocks noGrp="1"/>
          </p:cNvSpPr>
          <p:nvPr>
            <p:ph type="ftr" sz="quarter" idx="11"/>
          </p:nvPr>
        </p:nvSpPr>
        <p:spPr/>
        <p:txBody>
          <a:bodyPr/>
          <a:lstStyle/>
          <a:p>
            <a:r>
              <a:rPr lang="en-US" smtClean="0"/>
              <a:t>Simons 2019</a:t>
            </a:r>
            <a:endParaRPr lang="en-US"/>
          </a:p>
        </p:txBody>
      </p:sp>
      <p:sp>
        <p:nvSpPr>
          <p:cNvPr id="6" name="TextBox 5"/>
          <p:cNvSpPr txBox="1"/>
          <p:nvPr/>
        </p:nvSpPr>
        <p:spPr>
          <a:xfrm>
            <a:off x="6207125" y="6037263"/>
            <a:ext cx="2480166" cy="646331"/>
          </a:xfrm>
          <a:prstGeom prst="rect">
            <a:avLst/>
          </a:prstGeom>
          <a:noFill/>
        </p:spPr>
        <p:txBody>
          <a:bodyPr wrap="none">
            <a:spAutoFit/>
          </a:bodyPr>
          <a:lstStyle/>
          <a:p>
            <a:pPr>
              <a:defRPr/>
            </a:pPr>
            <a:r>
              <a:rPr lang="en-US" sz="1200" dirty="0">
                <a:solidFill>
                  <a:schemeClr val="tx1">
                    <a:lumMod val="50000"/>
                    <a:lumOff val="50000"/>
                  </a:schemeClr>
                </a:solidFill>
              </a:rPr>
              <a:t>Gloor, et al. 2016. Ann Epidemiology</a:t>
            </a:r>
          </a:p>
          <a:p>
            <a:pPr>
              <a:defRPr/>
            </a:pPr>
            <a:r>
              <a:rPr lang="en-US" sz="1200" dirty="0">
                <a:solidFill>
                  <a:schemeClr val="tx1">
                    <a:lumMod val="50000"/>
                    <a:lumOff val="50000"/>
                  </a:schemeClr>
                </a:solidFill>
              </a:rPr>
              <a:t>Gloor, et al. 2016. Can J. </a:t>
            </a:r>
            <a:r>
              <a:rPr lang="en-US" sz="1200" dirty="0" smtClean="0">
                <a:solidFill>
                  <a:schemeClr val="tx1">
                    <a:lumMod val="50000"/>
                    <a:lumOff val="50000"/>
                  </a:schemeClr>
                </a:solidFill>
              </a:rPr>
              <a:t>Micro.</a:t>
            </a:r>
          </a:p>
          <a:p>
            <a:pPr>
              <a:defRPr/>
            </a:pPr>
            <a:r>
              <a:rPr lang="en-US" sz="1200" dirty="0" smtClean="0">
                <a:solidFill>
                  <a:schemeClr val="tx1">
                    <a:lumMod val="50000"/>
                    <a:lumOff val="50000"/>
                  </a:schemeClr>
                </a:solidFill>
              </a:rPr>
              <a:t>Gloor, et al, 2017. Front. Micro.</a:t>
            </a:r>
            <a:endParaRPr lang="en-US" sz="1200" dirty="0">
              <a:solidFill>
                <a:schemeClr val="tx1">
                  <a:lumMod val="50000"/>
                  <a:lumOff val="50000"/>
                </a:schemeClr>
              </a:solidFill>
            </a:endParaRPr>
          </a:p>
        </p:txBody>
      </p:sp>
      <p:pic>
        <p:nvPicPr>
          <p:cNvPr id="8" name="Picture 7"/>
          <p:cNvPicPr>
            <a:picLocks noChangeAspect="1"/>
          </p:cNvPicPr>
          <p:nvPr/>
        </p:nvPicPr>
        <p:blipFill>
          <a:blip r:embed="rId4"/>
          <a:stretch>
            <a:fillRect/>
          </a:stretch>
        </p:blipFill>
        <p:spPr>
          <a:xfrm>
            <a:off x="8713902" y="1417638"/>
            <a:ext cx="244808" cy="1231458"/>
          </a:xfrm>
          <a:prstGeom prst="rect">
            <a:avLst/>
          </a:prstGeom>
        </p:spPr>
      </p:pic>
    </p:spTree>
    <p:extLst>
      <p:ext uri="{BB962C8B-B14F-4D97-AF65-F5344CB8AC3E}">
        <p14:creationId xmlns:p14="http://schemas.microsoft.com/office/powerpoint/2010/main" val="2462438115"/>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aldex.clr</a:t>
            </a:r>
            <a:r>
              <a:rPr lang="en-US" dirty="0" smtClean="0"/>
              <a:t> function	</a:t>
            </a:r>
            <a:endParaRPr lang="en-US" dirty="0"/>
          </a:p>
        </p:txBody>
      </p:sp>
      <p:sp>
        <p:nvSpPr>
          <p:cNvPr id="3" name="Content Placeholder 2"/>
          <p:cNvSpPr>
            <a:spLocks noGrp="1"/>
          </p:cNvSpPr>
          <p:nvPr>
            <p:ph idx="1"/>
          </p:nvPr>
        </p:nvSpPr>
        <p:spPr>
          <a:xfrm>
            <a:off x="457200" y="931334"/>
            <a:ext cx="3829183" cy="5194830"/>
          </a:xfrm>
        </p:spPr>
        <p:txBody>
          <a:bodyPr>
            <a:normAutofit fontScale="77500" lnSpcReduction="20000"/>
          </a:bodyPr>
          <a:lstStyle/>
          <a:p>
            <a:r>
              <a:rPr lang="en-US" dirty="0" smtClean="0"/>
              <a:t>Estimate technical variation due to random sampling</a:t>
            </a:r>
          </a:p>
          <a:p>
            <a:pPr lvl="1"/>
            <a:r>
              <a:rPr lang="en-US" dirty="0" smtClean="0"/>
              <a:t>Convert sample counts to posterior probability distribution of features</a:t>
            </a:r>
          </a:p>
          <a:p>
            <a:pPr lvl="2"/>
            <a:r>
              <a:rPr lang="en-US" dirty="0" smtClean="0"/>
              <a:t>MC instances drawn from </a:t>
            </a:r>
            <a:r>
              <a:rPr lang="en-US" dirty="0" err="1" smtClean="0"/>
              <a:t>Dirichlet</a:t>
            </a:r>
            <a:r>
              <a:rPr lang="en-US" dirty="0" smtClean="0"/>
              <a:t> distribution</a:t>
            </a:r>
          </a:p>
          <a:p>
            <a:pPr lvl="1"/>
            <a:r>
              <a:rPr lang="en-US" dirty="0" smtClean="0"/>
              <a:t>Log-ratio transform to get distribution of log-ratio values</a:t>
            </a:r>
          </a:p>
          <a:p>
            <a:pPr lvl="1"/>
            <a:r>
              <a:rPr lang="en-US" dirty="0" smtClean="0"/>
              <a:t>Each instance is a valid estimate of what </a:t>
            </a:r>
            <a:r>
              <a:rPr lang="en-US" i="1" dirty="0" smtClean="0"/>
              <a:t>could have been observed</a:t>
            </a:r>
            <a:r>
              <a:rPr lang="en-US" dirty="0"/>
              <a:t> </a:t>
            </a:r>
            <a:r>
              <a:rPr lang="en-US" dirty="0" smtClean="0"/>
              <a:t>for each sample given more sequencing</a:t>
            </a:r>
            <a:endParaRPr lang="en-US" dirty="0"/>
          </a:p>
        </p:txBody>
      </p:sp>
      <p:sp>
        <p:nvSpPr>
          <p:cNvPr id="4" name="Footer Placeholder 3"/>
          <p:cNvSpPr>
            <a:spLocks noGrp="1"/>
          </p:cNvSpPr>
          <p:nvPr>
            <p:ph type="ftr" sz="quarter" idx="11"/>
          </p:nvPr>
        </p:nvSpPr>
        <p:spPr/>
        <p:txBody>
          <a:bodyPr/>
          <a:lstStyle/>
          <a:p>
            <a:r>
              <a:rPr lang="en-US" smtClean="0"/>
              <a:t>Simons 2019</a:t>
            </a:r>
            <a:endParaRPr lang="en-US"/>
          </a:p>
        </p:txBody>
      </p:sp>
      <p:sp>
        <p:nvSpPr>
          <p:cNvPr id="5" name="TextBox 4"/>
          <p:cNvSpPr txBox="1"/>
          <p:nvPr/>
        </p:nvSpPr>
        <p:spPr>
          <a:xfrm>
            <a:off x="6207125" y="6037263"/>
            <a:ext cx="2159566" cy="276999"/>
          </a:xfrm>
          <a:prstGeom prst="rect">
            <a:avLst/>
          </a:prstGeom>
          <a:noFill/>
        </p:spPr>
        <p:txBody>
          <a:bodyPr wrap="none">
            <a:spAutoFit/>
          </a:bodyPr>
          <a:lstStyle/>
          <a:p>
            <a:pPr>
              <a:defRPr/>
            </a:pPr>
            <a:r>
              <a:rPr lang="en-US" sz="1200" dirty="0" err="1" smtClean="0">
                <a:solidFill>
                  <a:schemeClr val="tx1">
                    <a:lumMod val="50000"/>
                    <a:lumOff val="50000"/>
                  </a:schemeClr>
                </a:solidFill>
              </a:rPr>
              <a:t>Fernandes</a:t>
            </a:r>
            <a:r>
              <a:rPr lang="en-US" sz="1200" dirty="0" smtClean="0">
                <a:solidFill>
                  <a:schemeClr val="tx1">
                    <a:lumMod val="50000"/>
                    <a:lumOff val="50000"/>
                  </a:schemeClr>
                </a:solidFill>
              </a:rPr>
              <a:t> et al. 2013 </a:t>
            </a:r>
            <a:r>
              <a:rPr lang="en-US" sz="1200" dirty="0" err="1" smtClean="0">
                <a:solidFill>
                  <a:schemeClr val="tx1">
                    <a:lumMod val="50000"/>
                    <a:lumOff val="50000"/>
                  </a:schemeClr>
                </a:solidFill>
              </a:rPr>
              <a:t>PLoS</a:t>
            </a:r>
            <a:r>
              <a:rPr lang="en-US" sz="1200" dirty="0" smtClean="0">
                <a:solidFill>
                  <a:schemeClr val="tx1">
                    <a:lumMod val="50000"/>
                    <a:lumOff val="50000"/>
                  </a:schemeClr>
                </a:solidFill>
              </a:rPr>
              <a:t> One</a:t>
            </a:r>
            <a:endParaRPr lang="en-US" sz="1200" dirty="0">
              <a:solidFill>
                <a:schemeClr val="tx1">
                  <a:lumMod val="50000"/>
                  <a:lumOff val="50000"/>
                </a:schemeClr>
              </a:solidFill>
            </a:endParaRPr>
          </a:p>
        </p:txBody>
      </p:sp>
      <p:pic>
        <p:nvPicPr>
          <p:cNvPr id="6" name="Picture 5" descr="DIR_concept.pdf"/>
          <p:cNvPicPr>
            <a:picLocks noChangeAspect="1"/>
          </p:cNvPicPr>
          <p:nvPr/>
        </p:nvPicPr>
        <p:blipFill rotWithShape="1">
          <a:blip r:embed="rId2">
            <a:extLst>
              <a:ext uri="{28A0092B-C50C-407E-A947-70E740481C1C}">
                <a14:useLocalDpi xmlns:a14="http://schemas.microsoft.com/office/drawing/2010/main" val="0"/>
              </a:ext>
            </a:extLst>
          </a:blip>
          <a:srcRect b="7838"/>
          <a:stretch/>
        </p:blipFill>
        <p:spPr>
          <a:xfrm>
            <a:off x="4703619" y="1042295"/>
            <a:ext cx="4226149" cy="3894933"/>
          </a:xfrm>
          <a:prstGeom prst="rect">
            <a:avLst/>
          </a:prstGeom>
        </p:spPr>
      </p:pic>
    </p:spTree>
    <p:extLst>
      <p:ext uri="{BB962C8B-B14F-4D97-AF65-F5344CB8AC3E}">
        <p14:creationId xmlns:p14="http://schemas.microsoft.com/office/powerpoint/2010/main" val="1275813049"/>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a:t>
            </a:r>
            <a:r>
              <a:rPr lang="en-US" dirty="0" smtClean="0"/>
              <a:t>statistically significant</a:t>
            </a:r>
            <a:r>
              <a:rPr lang="en-US" dirty="0"/>
              <a:t>? v. what is </a:t>
            </a:r>
            <a:r>
              <a:rPr lang="en-US" dirty="0" smtClean="0"/>
              <a:t>reliably different</a:t>
            </a:r>
            <a:r>
              <a:rPr lang="en-US" dirty="0"/>
              <a:t>?</a:t>
            </a:r>
          </a:p>
        </p:txBody>
      </p:sp>
      <p:sp>
        <p:nvSpPr>
          <p:cNvPr id="4" name="Footer Placeholder 3"/>
          <p:cNvSpPr>
            <a:spLocks noGrp="1"/>
          </p:cNvSpPr>
          <p:nvPr>
            <p:ph type="ftr" sz="quarter" idx="11"/>
          </p:nvPr>
        </p:nvSpPr>
        <p:spPr/>
        <p:txBody>
          <a:bodyPr/>
          <a:lstStyle/>
          <a:p>
            <a:r>
              <a:rPr lang="en-US" smtClean="0"/>
              <a:t>Simons 2019</a:t>
            </a:r>
            <a:endParaRPr lang="en-US"/>
          </a:p>
        </p:txBody>
      </p:sp>
      <p:pic>
        <p:nvPicPr>
          <p:cNvPr id="5" name="Picture 4" descr="diffVweBH5.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91606" y="950288"/>
            <a:ext cx="5256000" cy="5256000"/>
          </a:xfrm>
          <a:prstGeom prst="rect">
            <a:avLst/>
          </a:prstGeom>
        </p:spPr>
      </p:pic>
    </p:spTree>
    <p:extLst>
      <p:ext uri="{BB962C8B-B14F-4D97-AF65-F5344CB8AC3E}">
        <p14:creationId xmlns:p14="http://schemas.microsoft.com/office/powerpoint/2010/main" val="740591256"/>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statistically significant? </a:t>
            </a:r>
            <a:r>
              <a:rPr lang="en-US" dirty="0" smtClean="0">
                <a:solidFill>
                  <a:schemeClr val="bg2">
                    <a:lumMod val="50000"/>
                  </a:schemeClr>
                </a:solidFill>
              </a:rPr>
              <a:t>v. what is reliably different?</a:t>
            </a:r>
            <a:endParaRPr lang="en-US" dirty="0">
              <a:solidFill>
                <a:schemeClr val="bg2">
                  <a:lumMod val="50000"/>
                </a:schemeClr>
              </a:solidFill>
            </a:endParaRPr>
          </a:p>
        </p:txBody>
      </p:sp>
      <p:sp>
        <p:nvSpPr>
          <p:cNvPr id="4" name="Footer Placeholder 3"/>
          <p:cNvSpPr>
            <a:spLocks noGrp="1"/>
          </p:cNvSpPr>
          <p:nvPr>
            <p:ph type="ftr" sz="quarter" idx="11"/>
          </p:nvPr>
        </p:nvSpPr>
        <p:spPr/>
        <p:txBody>
          <a:bodyPr/>
          <a:lstStyle/>
          <a:p>
            <a:r>
              <a:rPr lang="en-US" smtClean="0"/>
              <a:t>Simons 2019</a:t>
            </a:r>
            <a:endParaRPr lang="en-US"/>
          </a:p>
        </p:txBody>
      </p:sp>
      <p:pic>
        <p:nvPicPr>
          <p:cNvPr id="11" name="Content Placeholder 10" descr="diffVweBH.pdf"/>
          <p:cNvPicPr>
            <a:picLocks noGrp="1" noChangeAspect="1"/>
          </p:cNvPicPr>
          <p:nvPr>
            <p:ph idx="1"/>
          </p:nvPr>
        </p:nvPicPr>
        <p:blipFill>
          <a:blip r:embed="rId2">
            <a:extLst>
              <a:ext uri="{28A0092B-C50C-407E-A947-70E740481C1C}">
                <a14:useLocalDpi xmlns:a14="http://schemas.microsoft.com/office/drawing/2010/main" val="0"/>
              </a:ext>
            </a:extLst>
          </a:blip>
          <a:srcRect l="-29210" r="-29210"/>
          <a:stretch>
            <a:fillRect/>
          </a:stretch>
        </p:blipFill>
        <p:spPr>
          <a:xfrm>
            <a:off x="457200" y="950288"/>
            <a:ext cx="8326505" cy="5256000"/>
          </a:xfrm>
        </p:spPr>
      </p:pic>
    </p:spTree>
    <p:extLst>
      <p:ext uri="{BB962C8B-B14F-4D97-AF65-F5344CB8AC3E}">
        <p14:creationId xmlns:p14="http://schemas.microsoft.com/office/powerpoint/2010/main" val="3179320185"/>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 value correlation of subsets of larger dataset</a:t>
            </a:r>
            <a:endParaRPr lang="en-US" dirty="0"/>
          </a:p>
        </p:txBody>
      </p:sp>
      <p:sp>
        <p:nvSpPr>
          <p:cNvPr id="4" name="Footer Placeholder 3"/>
          <p:cNvSpPr>
            <a:spLocks noGrp="1"/>
          </p:cNvSpPr>
          <p:nvPr>
            <p:ph type="ftr" sz="quarter" idx="11"/>
          </p:nvPr>
        </p:nvSpPr>
        <p:spPr/>
        <p:txBody>
          <a:bodyPr/>
          <a:lstStyle/>
          <a:p>
            <a:r>
              <a:rPr lang="en-US" smtClean="0"/>
              <a:t>Simons 2019</a:t>
            </a:r>
            <a:endParaRPr lang="en-US"/>
          </a:p>
        </p:txBody>
      </p:sp>
      <p:pic>
        <p:nvPicPr>
          <p:cNvPr id="9" name="Content Placeholder 8" descr="pval_corr.pdf"/>
          <p:cNvPicPr>
            <a:picLocks noGrp="1" noChangeAspect="1"/>
          </p:cNvPicPr>
          <p:nvPr>
            <p:ph idx="1"/>
          </p:nvPr>
        </p:nvPicPr>
        <p:blipFill>
          <a:blip r:embed="rId2">
            <a:extLst>
              <a:ext uri="{28A0092B-C50C-407E-A947-70E740481C1C}">
                <a14:useLocalDpi xmlns:a14="http://schemas.microsoft.com/office/drawing/2010/main" val="0"/>
              </a:ext>
            </a:extLst>
          </a:blip>
          <a:srcRect l="-29210" r="-29210"/>
          <a:stretch>
            <a:fillRect/>
          </a:stretch>
        </p:blipFill>
        <p:spPr/>
      </p:pic>
    </p:spTree>
    <p:extLst>
      <p:ext uri="{BB962C8B-B14F-4D97-AF65-F5344CB8AC3E}">
        <p14:creationId xmlns:p14="http://schemas.microsoft.com/office/powerpoint/2010/main" val="1347368038"/>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23421</TotalTime>
  <Words>848</Words>
  <Application>Microsoft Macintosh PowerPoint</Application>
  <PresentationFormat>On-screen Show (4:3)</PresentationFormat>
  <Paragraphs>155</Paragraphs>
  <Slides>19</Slides>
  <Notes>6</Notes>
  <HiddenSlides>0</HiddenSlides>
  <MMClips>0</MMClips>
  <ScaleCrop>false</ScaleCrop>
  <HeadingPairs>
    <vt:vector size="4" baseType="variant">
      <vt:variant>
        <vt:lpstr>Theme</vt:lpstr>
      </vt:variant>
      <vt:variant>
        <vt:i4>1</vt:i4>
      </vt:variant>
      <vt:variant>
        <vt:lpstr>Slide Titles</vt:lpstr>
      </vt:variant>
      <vt:variant>
        <vt:i4>19</vt:i4>
      </vt:variant>
    </vt:vector>
  </HeadingPairs>
  <TitlesOfParts>
    <vt:vector size="20" baseType="lpstr">
      <vt:lpstr>Office Theme</vt:lpstr>
      <vt:lpstr>A probabilistic compositional effect size metric for use in microbiome datasets</vt:lpstr>
      <vt:lpstr>Researcher degrees of freedom</vt:lpstr>
      <vt:lpstr>Sequencing is random sampling</vt:lpstr>
      <vt:lpstr>Sequencing is a probabilistic sample</vt:lpstr>
      <vt:lpstr>We need multiple probabilistic samples to approximate truth</vt:lpstr>
      <vt:lpstr>aldex.clr function </vt:lpstr>
      <vt:lpstr>What is statistically significant? v. what is reliably different?</vt:lpstr>
      <vt:lpstr>What is statistically significant? v. what is reliably different?</vt:lpstr>
      <vt:lpstr>P value correlation of subsets of larger dataset</vt:lpstr>
      <vt:lpstr>Calculating P values vs. calculating effect size</vt:lpstr>
      <vt:lpstr>What is statistically significant? v. what is reliably different?</vt:lpstr>
      <vt:lpstr>Normalized effect between distributions</vt:lpstr>
      <vt:lpstr>Effect size correlates in subsets</vt:lpstr>
      <vt:lpstr>Sample sizes v. no effect expected</vt:lpstr>
      <vt:lpstr>TP and FP in subsets of whole dataset</vt:lpstr>
      <vt:lpstr>FP effect distribution in whole dataset</vt:lpstr>
      <vt:lpstr>Summary</vt:lpstr>
      <vt:lpstr>Acknowledgments</vt:lpstr>
      <vt:lpstr>Graphing dFNEF</vt:lpstr>
    </vt:vector>
  </TitlesOfParts>
  <Company>UWO</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Insights into the metatranscriptome and metabolome of the vaginal microbiome</dc:title>
  <dc:creator>Greg Gloor</dc:creator>
  <cp:lastModifiedBy>Greg Gloor</cp:lastModifiedBy>
  <cp:revision>409</cp:revision>
  <dcterms:created xsi:type="dcterms:W3CDTF">2016-05-10T15:50:17Z</dcterms:created>
  <dcterms:modified xsi:type="dcterms:W3CDTF">2019-04-02T15:08:22Z</dcterms:modified>
</cp:coreProperties>
</file>